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9"/>
  </p:notesMasterIdLst>
  <p:handoutMasterIdLst>
    <p:handoutMasterId r:id="rId30"/>
  </p:handoutMasterIdLst>
  <p:sldIdLst>
    <p:sldId id="256" r:id="rId2"/>
    <p:sldId id="307" r:id="rId3"/>
    <p:sldId id="335" r:id="rId4"/>
    <p:sldId id="338" r:id="rId5"/>
    <p:sldId id="339" r:id="rId6"/>
    <p:sldId id="350" r:id="rId7"/>
    <p:sldId id="374" r:id="rId8"/>
    <p:sldId id="375" r:id="rId9"/>
    <p:sldId id="376" r:id="rId10"/>
    <p:sldId id="377" r:id="rId11"/>
    <p:sldId id="378" r:id="rId12"/>
    <p:sldId id="379" r:id="rId13"/>
    <p:sldId id="372" r:id="rId14"/>
    <p:sldId id="310" r:id="rId15"/>
    <p:sldId id="344" r:id="rId16"/>
    <p:sldId id="345" r:id="rId17"/>
    <p:sldId id="346" r:id="rId18"/>
    <p:sldId id="347" r:id="rId19"/>
    <p:sldId id="343" r:id="rId20"/>
    <p:sldId id="342" r:id="rId21"/>
    <p:sldId id="348" r:id="rId22"/>
    <p:sldId id="334" r:id="rId23"/>
    <p:sldId id="359" r:id="rId24"/>
    <p:sldId id="360" r:id="rId25"/>
    <p:sldId id="361" r:id="rId26"/>
    <p:sldId id="362" r:id="rId27"/>
    <p:sldId id="373" r:id="rId2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660"/>
  </p:normalViewPr>
  <p:slideViewPr>
    <p:cSldViewPr snapToGrid="0">
      <p:cViewPr varScale="1">
        <p:scale>
          <a:sx n="69" d="100"/>
          <a:sy n="69" d="100"/>
        </p:scale>
        <p:origin x="-438"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handoutMaster" Target="handoutMasters/handoutMaster1.xml" /></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 /><Relationship Id="rId1" Type="http://schemas.openxmlformats.org/officeDocument/2006/relationships/package" Target="../embeddings/Microsoft_Office_Excel_Macro-Enabled_Worksheet1.xlsm"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150958191723905E-2"/>
          <c:y val="1.927754187539742E-2"/>
          <c:w val="0.93746117064598855"/>
          <c:h val="0.71795331962183062"/>
        </c:manualLayout>
      </c:layout>
      <c:barChart>
        <c:barDir val="col"/>
        <c:grouping val="clustered"/>
        <c:varyColors val="0"/>
        <c:ser>
          <c:idx val="0"/>
          <c:order val="0"/>
          <c:tx>
            <c:strRef>
              <c:f>Sheet1!$B$1</c:f>
              <c:strCache>
                <c:ptCount val="1"/>
                <c:pt idx="0">
                  <c:v>No. of Operational NWs for river cruise tourism</c:v>
                </c:pt>
              </c:strCache>
            </c:strRef>
          </c:tx>
          <c:spPr>
            <a:solidFill>
              <a:srgbClr val="FF9900"/>
            </a:solidFill>
          </c:spPr>
          <c:invertIfNegative val="0"/>
          <c:dLbls>
            <c:spPr>
              <a:noFill/>
              <a:ln w="24364">
                <a:noFill/>
              </a:ln>
            </c:spPr>
            <c:txPr>
              <a:bodyPr wrap="square" lIns="38100" tIns="19050" rIns="38100" bIns="19050" anchor="ctr">
                <a:spAutoFit/>
              </a:bodyPr>
              <a:lstStyle/>
              <a:p>
                <a:pPr>
                  <a:defRPr sz="1600" b="1" i="0" u="none" strike="noStrike" baseline="0">
                    <a:solidFill>
                      <a:srgbClr val="000000"/>
                    </a:solidFill>
                    <a:latin typeface="+mj-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2014-15</c:v>
                </c:pt>
                <c:pt idx="1">
                  <c:v>2022-23</c:v>
                </c:pt>
                <c:pt idx="2">
                  <c:v>2047</c:v>
                </c:pt>
              </c:strCache>
            </c:strRef>
          </c:cat>
          <c:val>
            <c:numRef>
              <c:f>Sheet1!$B$2:$B$4</c:f>
              <c:numCache>
                <c:formatCode>General</c:formatCode>
                <c:ptCount val="3"/>
                <c:pt idx="0">
                  <c:v>3</c:v>
                </c:pt>
                <c:pt idx="1">
                  <c:v>9</c:v>
                </c:pt>
                <c:pt idx="2">
                  <c:v>34</c:v>
                </c:pt>
              </c:numCache>
            </c:numRef>
          </c:val>
          <c:extLst>
            <c:ext xmlns:c16="http://schemas.microsoft.com/office/drawing/2014/chart" uri="{C3380CC4-5D6E-409C-BE32-E72D297353CC}">
              <c16:uniqueId val="{00000000-53F3-F740-9192-F58EB5D0D621}"/>
            </c:ext>
          </c:extLst>
        </c:ser>
        <c:ser>
          <c:idx val="1"/>
          <c:order val="1"/>
          <c:tx>
            <c:strRef>
              <c:f>Sheet1!$C$1</c:f>
              <c:strCache>
                <c:ptCount val="1"/>
                <c:pt idx="0">
                  <c:v>No. of cruise vessels with night stay facility</c:v>
                </c:pt>
              </c:strCache>
            </c:strRef>
          </c:tx>
          <c:spPr>
            <a:solidFill>
              <a:srgbClr val="00B0F0"/>
            </a:solidFill>
          </c:spPr>
          <c:invertIfNegative val="0"/>
          <c:dLbls>
            <c:spPr>
              <a:noFill/>
              <a:ln w="24364">
                <a:noFill/>
              </a:ln>
            </c:spPr>
            <c:txPr>
              <a:bodyPr wrap="square" lIns="38100" tIns="19050" rIns="38100" bIns="19050" anchor="ctr">
                <a:spAutoFit/>
              </a:bodyPr>
              <a:lstStyle/>
              <a:p>
                <a:pPr>
                  <a:defRPr sz="1600" b="1" i="0" u="none" strike="noStrike" baseline="0">
                    <a:solidFill>
                      <a:srgbClr val="000000"/>
                    </a:solidFill>
                    <a:latin typeface="+mj-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2014-15</c:v>
                </c:pt>
                <c:pt idx="1">
                  <c:v>2022-23</c:v>
                </c:pt>
                <c:pt idx="2">
                  <c:v>2047</c:v>
                </c:pt>
              </c:strCache>
            </c:strRef>
          </c:cat>
          <c:val>
            <c:numRef>
              <c:f>Sheet1!$C$2:$C$4</c:f>
              <c:numCache>
                <c:formatCode>General</c:formatCode>
                <c:ptCount val="3"/>
                <c:pt idx="0">
                  <c:v>5</c:v>
                </c:pt>
                <c:pt idx="1">
                  <c:v>14</c:v>
                </c:pt>
                <c:pt idx="2">
                  <c:v>60</c:v>
                </c:pt>
              </c:numCache>
            </c:numRef>
          </c:val>
          <c:extLst>
            <c:ext xmlns:c16="http://schemas.microsoft.com/office/drawing/2014/chart" uri="{C3380CC4-5D6E-409C-BE32-E72D297353CC}">
              <c16:uniqueId val="{00000001-53F3-F740-9192-F58EB5D0D621}"/>
            </c:ext>
          </c:extLst>
        </c:ser>
        <c:dLbls>
          <c:showLegendKey val="0"/>
          <c:showVal val="0"/>
          <c:showCatName val="0"/>
          <c:showSerName val="0"/>
          <c:showPercent val="0"/>
          <c:showBubbleSize val="0"/>
        </c:dLbls>
        <c:gapWidth val="150"/>
        <c:axId val="156139904"/>
        <c:axId val="156141440"/>
      </c:barChart>
      <c:catAx>
        <c:axId val="156139904"/>
        <c:scaling>
          <c:orientation val="minMax"/>
        </c:scaling>
        <c:delete val="0"/>
        <c:axPos val="b"/>
        <c:numFmt formatCode="General" sourceLinked="1"/>
        <c:majorTickMark val="out"/>
        <c:minorTickMark val="none"/>
        <c:tickLblPos val="nextTo"/>
        <c:txPr>
          <a:bodyPr rot="0" vert="horz"/>
          <a:lstStyle/>
          <a:p>
            <a:pPr>
              <a:defRPr sz="1600" b="0" i="0" u="none" strike="noStrike" baseline="0">
                <a:solidFill>
                  <a:srgbClr val="000000"/>
                </a:solidFill>
                <a:latin typeface="+mn-lt"/>
                <a:ea typeface="Calibri"/>
                <a:cs typeface="Calibri"/>
              </a:defRPr>
            </a:pPr>
            <a:endParaRPr lang="en-US"/>
          </a:p>
        </c:txPr>
        <c:crossAx val="156141440"/>
        <c:crosses val="autoZero"/>
        <c:auto val="1"/>
        <c:lblAlgn val="ctr"/>
        <c:lblOffset val="100"/>
        <c:noMultiLvlLbl val="0"/>
      </c:catAx>
      <c:valAx>
        <c:axId val="156141440"/>
        <c:scaling>
          <c:orientation val="minMax"/>
        </c:scaling>
        <c:delete val="1"/>
        <c:axPos val="l"/>
        <c:numFmt formatCode="General" sourceLinked="1"/>
        <c:majorTickMark val="out"/>
        <c:minorTickMark val="none"/>
        <c:tickLblPos val="nextTo"/>
        <c:crossAx val="156139904"/>
        <c:crosses val="autoZero"/>
        <c:crossBetween val="between"/>
      </c:valAx>
      <c:spPr>
        <a:noFill/>
        <a:ln w="24389">
          <a:noFill/>
        </a:ln>
      </c:spPr>
    </c:plotArea>
    <c:legend>
      <c:legendPos val="r"/>
      <c:layout>
        <c:manualLayout>
          <c:xMode val="edge"/>
          <c:yMode val="edge"/>
          <c:x val="2.2624434389140271E-2"/>
          <c:y val="0.85606060606060663"/>
          <c:w val="0.96153846153846168"/>
          <c:h val="0.14646464646464646"/>
        </c:manualLayout>
      </c:layout>
      <c:overlay val="0"/>
      <c:txPr>
        <a:bodyPr/>
        <a:lstStyle/>
        <a:p>
          <a:pPr>
            <a:defRPr sz="1589"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728"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 /></Relationships>
</file>

<file path=ppt/drawings/drawing1.xml><?xml version="1.0" encoding="utf-8"?>
<c:userShapes xmlns:c="http://schemas.openxmlformats.org/drawingml/2006/chart">
  <cdr:relSizeAnchor xmlns:cdr="http://schemas.openxmlformats.org/drawingml/2006/chartDrawing">
    <cdr:from>
      <cdr:x>0.288</cdr:x>
      <cdr:y>0.5263</cdr:y>
    </cdr:from>
    <cdr:to>
      <cdr:x>0.43707</cdr:x>
      <cdr:y>0.58953</cdr:y>
    </cdr:to>
    <cdr:sp macro="" textlink="">
      <cdr:nvSpPr>
        <cdr:cNvPr id="2" name="Rectangle 1">
          <a:extLst xmlns:a="http://schemas.openxmlformats.org/drawingml/2006/main">
            <a:ext uri="{FF2B5EF4-FFF2-40B4-BE49-F238E27FC236}">
              <a16:creationId xmlns:a16="http://schemas.microsoft.com/office/drawing/2014/main" id="{99E0C372-326B-50C5-15BC-823C91AC4620}"/>
            </a:ext>
          </a:extLst>
        </cdr:cNvPr>
        <cdr:cNvSpPr/>
      </cdr:nvSpPr>
      <cdr:spPr>
        <a:xfrm xmlns:a="http://schemas.openxmlformats.org/drawingml/2006/main" rot="20657337">
          <a:off x="1616214" y="2443509"/>
          <a:ext cx="836553" cy="29356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0" fontAlgn="base" latinLnBrk="0" hangingPunct="0">
            <a:lnSpc>
              <a:spcPct val="100000"/>
            </a:lnSpc>
            <a:spcBef>
              <a:spcPct val="0"/>
            </a:spcBef>
            <a:spcAft>
              <a:spcPct val="0"/>
            </a:spcAft>
            <a:buClrTx/>
            <a:buSzTx/>
            <a:buFontTx/>
            <a:buNone/>
            <a:tabLst/>
            <a:defRPr/>
          </a:pPr>
          <a:r>
            <a:rPr lang="en-US" sz="1600" b="1" dirty="0">
              <a:solidFill>
                <a:schemeClr val="tx1"/>
              </a:solidFill>
              <a:latin typeface="Arial"/>
            </a:rPr>
            <a:t>1</a:t>
          </a:r>
          <a:r>
            <a:rPr kumimoji="0" lang="en-US" sz="1600" b="1" i="0" u="none" strike="noStrike" kern="1200" cap="none" spc="0" normalizeH="0" baseline="0" noProof="0" dirty="0">
              <a:ln>
                <a:noFill/>
              </a:ln>
              <a:solidFill>
                <a:schemeClr val="tx1"/>
              </a:solidFill>
              <a:effectLst/>
              <a:uLnTx/>
              <a:uFillTx/>
              <a:latin typeface="Arial"/>
              <a:ea typeface="+mn-ea"/>
              <a:cs typeface="+mn-cs"/>
            </a:rPr>
            <a:t>80 %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1" cy="495029"/>
          </a:xfrm>
          <a:prstGeom prst="rect">
            <a:avLst/>
          </a:prstGeom>
        </p:spPr>
        <p:txBody>
          <a:bodyPr vert="horz" lIns="92920" tIns="46460" rIns="92920" bIns="46460" rtlCol="0"/>
          <a:lstStyle>
            <a:lvl1pPr algn="l">
              <a:defRPr sz="1200"/>
            </a:lvl1pPr>
          </a:lstStyle>
          <a:p>
            <a:endParaRPr lang="en-US"/>
          </a:p>
        </p:txBody>
      </p:sp>
      <p:sp>
        <p:nvSpPr>
          <p:cNvPr id="3" name="Date Placeholder 2"/>
          <p:cNvSpPr>
            <a:spLocks noGrp="1"/>
          </p:cNvSpPr>
          <p:nvPr>
            <p:ph type="dt" sz="quarter" idx="1"/>
          </p:nvPr>
        </p:nvSpPr>
        <p:spPr>
          <a:xfrm>
            <a:off x="3815375" y="0"/>
            <a:ext cx="2918831" cy="495029"/>
          </a:xfrm>
          <a:prstGeom prst="rect">
            <a:avLst/>
          </a:prstGeom>
        </p:spPr>
        <p:txBody>
          <a:bodyPr vert="horz" lIns="92920" tIns="46460" rIns="92920" bIns="46460" rtlCol="0"/>
          <a:lstStyle>
            <a:lvl1pPr algn="r">
              <a:defRPr sz="1200"/>
            </a:lvl1pPr>
          </a:lstStyle>
          <a:p>
            <a:fld id="{5BF34181-0528-4540-B72C-1CEBF8BB4756}" type="datetimeFigureOut">
              <a:rPr lang="en-US" smtClean="0"/>
              <a:pPr/>
              <a:t>3/28/2023</a:t>
            </a:fld>
            <a:endParaRPr lang="en-US"/>
          </a:p>
        </p:txBody>
      </p:sp>
      <p:sp>
        <p:nvSpPr>
          <p:cNvPr id="4" name="Footer Placeholder 3"/>
          <p:cNvSpPr>
            <a:spLocks noGrp="1"/>
          </p:cNvSpPr>
          <p:nvPr>
            <p:ph type="ftr" sz="quarter" idx="2"/>
          </p:nvPr>
        </p:nvSpPr>
        <p:spPr>
          <a:xfrm>
            <a:off x="2" y="9371287"/>
            <a:ext cx="2918831" cy="495028"/>
          </a:xfrm>
          <a:prstGeom prst="rect">
            <a:avLst/>
          </a:prstGeom>
        </p:spPr>
        <p:txBody>
          <a:bodyPr vert="horz" lIns="92920" tIns="46460" rIns="92920" bIns="46460" rtlCol="0" anchor="b"/>
          <a:lstStyle>
            <a:lvl1pPr algn="l">
              <a:defRPr sz="1200"/>
            </a:lvl1pPr>
          </a:lstStyle>
          <a:p>
            <a:endParaRPr lang="en-US"/>
          </a:p>
        </p:txBody>
      </p:sp>
      <p:sp>
        <p:nvSpPr>
          <p:cNvPr id="5" name="Slide Number Placeholder 4"/>
          <p:cNvSpPr>
            <a:spLocks noGrp="1"/>
          </p:cNvSpPr>
          <p:nvPr>
            <p:ph type="sldNum" sz="quarter" idx="3"/>
          </p:nvPr>
        </p:nvSpPr>
        <p:spPr>
          <a:xfrm>
            <a:off x="3815375" y="9371287"/>
            <a:ext cx="2918831" cy="495028"/>
          </a:xfrm>
          <a:prstGeom prst="rect">
            <a:avLst/>
          </a:prstGeom>
        </p:spPr>
        <p:txBody>
          <a:bodyPr vert="horz" lIns="92920" tIns="46460" rIns="92920" bIns="46460" rtlCol="0" anchor="b"/>
          <a:lstStyle>
            <a:lvl1pPr algn="r">
              <a:defRPr sz="1200"/>
            </a:lvl1pPr>
          </a:lstStyle>
          <a:p>
            <a:fld id="{075127D4-4CC8-43CD-8ED2-785FA84E4199}" type="slidenum">
              <a:rPr lang="en-US" smtClean="0"/>
              <a:pPr/>
              <a:t>‹#›</a:t>
            </a:fld>
            <a:endParaRPr lang="en-US"/>
          </a:p>
        </p:txBody>
      </p:sp>
    </p:spTree>
    <p:extLst>
      <p:ext uri="{BB962C8B-B14F-4D97-AF65-F5344CB8AC3E}">
        <p14:creationId xmlns:p14="http://schemas.microsoft.com/office/powerpoint/2010/main" val="389375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1" cy="495029"/>
          </a:xfrm>
          <a:prstGeom prst="rect">
            <a:avLst/>
          </a:prstGeom>
        </p:spPr>
        <p:txBody>
          <a:bodyPr vert="horz" lIns="92920" tIns="46460" rIns="92920" bIns="46460" rtlCol="0"/>
          <a:lstStyle>
            <a:lvl1pPr algn="l">
              <a:defRPr sz="1200"/>
            </a:lvl1pPr>
          </a:lstStyle>
          <a:p>
            <a:endParaRPr lang="en-US"/>
          </a:p>
        </p:txBody>
      </p:sp>
      <p:sp>
        <p:nvSpPr>
          <p:cNvPr id="3" name="Date Placeholder 2"/>
          <p:cNvSpPr>
            <a:spLocks noGrp="1"/>
          </p:cNvSpPr>
          <p:nvPr>
            <p:ph type="dt" idx="1"/>
          </p:nvPr>
        </p:nvSpPr>
        <p:spPr>
          <a:xfrm>
            <a:off x="3815375" y="0"/>
            <a:ext cx="2918831" cy="495029"/>
          </a:xfrm>
          <a:prstGeom prst="rect">
            <a:avLst/>
          </a:prstGeom>
        </p:spPr>
        <p:txBody>
          <a:bodyPr vert="horz" lIns="92920" tIns="46460" rIns="92920" bIns="46460" rtlCol="0"/>
          <a:lstStyle>
            <a:lvl1pPr algn="r">
              <a:defRPr sz="1200"/>
            </a:lvl1pPr>
          </a:lstStyle>
          <a:p>
            <a:fld id="{C29B8CFF-2186-466F-8478-3AAC3BA5BA64}" type="datetimeFigureOut">
              <a:rPr lang="en-US" smtClean="0"/>
              <a:pPr/>
              <a:t>3/28/2023</a:t>
            </a:fld>
            <a:endParaRPr lang="en-US"/>
          </a:p>
        </p:txBody>
      </p:sp>
      <p:sp>
        <p:nvSpPr>
          <p:cNvPr id="4" name="Slide Image Placeholder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2920" tIns="46460" rIns="92920" bIns="46460" rtlCol="0" anchor="ctr"/>
          <a:lstStyle/>
          <a:p>
            <a:endParaRPr lang="en-US"/>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2920" tIns="46460" rIns="92920" bIns="464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371287"/>
            <a:ext cx="2918831" cy="495028"/>
          </a:xfrm>
          <a:prstGeom prst="rect">
            <a:avLst/>
          </a:prstGeom>
        </p:spPr>
        <p:txBody>
          <a:bodyPr vert="horz" lIns="92920" tIns="46460" rIns="92920" bIns="46460"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7"/>
            <a:ext cx="2918831" cy="495028"/>
          </a:xfrm>
          <a:prstGeom prst="rect">
            <a:avLst/>
          </a:prstGeom>
        </p:spPr>
        <p:txBody>
          <a:bodyPr vert="horz" lIns="92920" tIns="46460" rIns="92920" bIns="46460" rtlCol="0" anchor="b"/>
          <a:lstStyle>
            <a:lvl1pPr algn="r">
              <a:defRPr sz="1200"/>
            </a:lvl1pPr>
          </a:lstStyle>
          <a:p>
            <a:fld id="{5F3BD207-0CB5-46E4-89E3-F33C18573584}" type="slidenum">
              <a:rPr lang="en-US" smtClean="0"/>
              <a:pPr/>
              <a:t>‹#›</a:t>
            </a:fld>
            <a:endParaRPr lang="en-US"/>
          </a:p>
        </p:txBody>
      </p:sp>
    </p:spTree>
    <p:extLst>
      <p:ext uri="{BB962C8B-B14F-4D97-AF65-F5344CB8AC3E}">
        <p14:creationId xmlns:p14="http://schemas.microsoft.com/office/powerpoint/2010/main" val="355457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1463" y="827088"/>
            <a:ext cx="9525001" cy="5357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Notes view: </a:t>
            </a:r>
            <a:fld id="{128CEAFE-FA94-43E5-B0FF-D47E1CCDD1B4}" type="slidenum">
              <a:rPr lang="en-US" smtClean="0"/>
              <a:pPr/>
              <a:t>9</a:t>
            </a:fld>
            <a:endParaRPr lang="en-US" dirty="0"/>
          </a:p>
        </p:txBody>
      </p:sp>
    </p:spTree>
    <p:extLst>
      <p:ext uri="{BB962C8B-B14F-4D97-AF65-F5344CB8AC3E}">
        <p14:creationId xmlns:p14="http://schemas.microsoft.com/office/powerpoint/2010/main" val="400162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8:notes"/>
          <p:cNvSpPr txBox="1">
            <a:spLocks noGrp="1"/>
          </p:cNvSpPr>
          <p:nvPr>
            <p:ph type="body" idx="1"/>
          </p:nvPr>
        </p:nvSpPr>
        <p:spPr>
          <a:xfrm>
            <a:off x="673102" y="4748215"/>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58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txBox="1">
            <a:spLocks noGrp="1"/>
          </p:cNvSpPr>
          <p:nvPr>
            <p:ph type="body" idx="1"/>
          </p:nvPr>
        </p:nvSpPr>
        <p:spPr>
          <a:xfrm>
            <a:off x="673102" y="4748215"/>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427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0:notes"/>
          <p:cNvSpPr txBox="1">
            <a:spLocks noGrp="1"/>
          </p:cNvSpPr>
          <p:nvPr>
            <p:ph type="body" idx="1"/>
          </p:nvPr>
        </p:nvSpPr>
        <p:spPr>
          <a:xfrm>
            <a:off x="673102" y="4748215"/>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91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1:notes"/>
          <p:cNvSpPr txBox="1">
            <a:spLocks noGrp="1"/>
          </p:cNvSpPr>
          <p:nvPr>
            <p:ph type="body" idx="1"/>
          </p:nvPr>
        </p:nvSpPr>
        <p:spPr>
          <a:xfrm>
            <a:off x="673102" y="4748215"/>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67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1.xml" /><Relationship Id="rId1" Type="http://schemas.openxmlformats.org/officeDocument/2006/relationships/vmlDrawing" Target="../drawings/vmlDrawing1.vml" /><Relationship Id="rId5" Type="http://schemas.openxmlformats.org/officeDocument/2006/relationships/image" Target="../media/image1.wmf" /><Relationship Id="rId4" Type="http://schemas.openxmlformats.org/officeDocument/2006/relationships/oleObject" Target="../embeddings/oleObject1.bin"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E568B0-D1F3-40BD-B58F-E48ACDFDFA9A}"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568B0-D1F3-40BD-B58F-E48ACDFDFA9A}"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568B0-D1F3-40BD-B58F-E48ACDFDFA9A}"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65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35"/>
        <p:cNvGrpSpPr/>
        <p:nvPr/>
      </p:nvGrpSpPr>
      <p:grpSpPr>
        <a:xfrm>
          <a:off x="0" y="0"/>
          <a:ext cx="0" cy="0"/>
          <a:chOff x="0" y="0"/>
          <a:chExt cx="0" cy="0"/>
        </a:xfrm>
      </p:grpSpPr>
      <p:sp>
        <p:nvSpPr>
          <p:cNvPr id="36" name="Google Shape;36;p4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9"/>
          <p:cNvSpPr txBox="1">
            <a:spLocks noGrp="1"/>
          </p:cNvSpPr>
          <p:nvPr>
            <p:ph type="sldNum" idx="12"/>
          </p:nvPr>
        </p:nvSpPr>
        <p:spPr>
          <a:xfrm>
            <a:off x="11315954" y="6400943"/>
            <a:ext cx="264159" cy="179704"/>
          </a:xfrm>
          <a:prstGeom prst="rect">
            <a:avLst/>
          </a:prstGeom>
          <a:noFill/>
          <a:ln>
            <a:noFill/>
          </a:ln>
        </p:spPr>
        <p:txBody>
          <a:bodyPr spcFirstLastPara="1" wrap="square" lIns="0" tIns="0" rIns="0" bIns="0" anchor="t" anchorCtr="0">
            <a:spAutoFit/>
          </a:bodyPr>
          <a:lstStyle>
            <a:lvl1pPr marL="25400" marR="0" lvl="0" indent="0" algn="l">
              <a:lnSpc>
                <a:spcPct val="100000"/>
              </a:lnSpc>
              <a:spcBef>
                <a:spcPts val="0"/>
              </a:spcBef>
              <a:buNone/>
              <a:defRPr sz="1050" b="0" i="0">
                <a:solidFill>
                  <a:srgbClr val="808080"/>
                </a:solidFill>
                <a:latin typeface="Trebuchet MS"/>
                <a:ea typeface="Trebuchet MS"/>
                <a:cs typeface="Trebuchet MS"/>
                <a:sym typeface="Trebuchet MS"/>
              </a:defRPr>
            </a:lvl1pPr>
            <a:lvl2pPr marL="25400" marR="0" lvl="1" indent="0" algn="l">
              <a:lnSpc>
                <a:spcPct val="100000"/>
              </a:lnSpc>
              <a:spcBef>
                <a:spcPts val="0"/>
              </a:spcBef>
              <a:buNone/>
              <a:defRPr sz="1050" b="0" i="0">
                <a:solidFill>
                  <a:srgbClr val="808080"/>
                </a:solidFill>
                <a:latin typeface="Trebuchet MS"/>
                <a:ea typeface="Trebuchet MS"/>
                <a:cs typeface="Trebuchet MS"/>
                <a:sym typeface="Trebuchet MS"/>
              </a:defRPr>
            </a:lvl2pPr>
            <a:lvl3pPr marL="25400" marR="0" lvl="2" indent="0" algn="l">
              <a:lnSpc>
                <a:spcPct val="100000"/>
              </a:lnSpc>
              <a:spcBef>
                <a:spcPts val="0"/>
              </a:spcBef>
              <a:buNone/>
              <a:defRPr sz="1050" b="0" i="0">
                <a:solidFill>
                  <a:srgbClr val="808080"/>
                </a:solidFill>
                <a:latin typeface="Trebuchet MS"/>
                <a:ea typeface="Trebuchet MS"/>
                <a:cs typeface="Trebuchet MS"/>
                <a:sym typeface="Trebuchet MS"/>
              </a:defRPr>
            </a:lvl3pPr>
            <a:lvl4pPr marL="25400" marR="0" lvl="3" indent="0" algn="l">
              <a:lnSpc>
                <a:spcPct val="100000"/>
              </a:lnSpc>
              <a:spcBef>
                <a:spcPts val="0"/>
              </a:spcBef>
              <a:buNone/>
              <a:defRPr sz="1050" b="0" i="0">
                <a:solidFill>
                  <a:srgbClr val="808080"/>
                </a:solidFill>
                <a:latin typeface="Trebuchet MS"/>
                <a:ea typeface="Trebuchet MS"/>
                <a:cs typeface="Trebuchet MS"/>
                <a:sym typeface="Trebuchet MS"/>
              </a:defRPr>
            </a:lvl4pPr>
            <a:lvl5pPr marL="25400" marR="0" lvl="4" indent="0" algn="l">
              <a:lnSpc>
                <a:spcPct val="100000"/>
              </a:lnSpc>
              <a:spcBef>
                <a:spcPts val="0"/>
              </a:spcBef>
              <a:buNone/>
              <a:defRPr sz="1050" b="0" i="0">
                <a:solidFill>
                  <a:srgbClr val="808080"/>
                </a:solidFill>
                <a:latin typeface="Trebuchet MS"/>
                <a:ea typeface="Trebuchet MS"/>
                <a:cs typeface="Trebuchet MS"/>
                <a:sym typeface="Trebuchet MS"/>
              </a:defRPr>
            </a:lvl5pPr>
            <a:lvl6pPr marL="25400" marR="0" lvl="5" indent="0" algn="l">
              <a:lnSpc>
                <a:spcPct val="100000"/>
              </a:lnSpc>
              <a:spcBef>
                <a:spcPts val="0"/>
              </a:spcBef>
              <a:buNone/>
              <a:defRPr sz="1050" b="0" i="0">
                <a:solidFill>
                  <a:srgbClr val="808080"/>
                </a:solidFill>
                <a:latin typeface="Trebuchet MS"/>
                <a:ea typeface="Trebuchet MS"/>
                <a:cs typeface="Trebuchet MS"/>
                <a:sym typeface="Trebuchet MS"/>
              </a:defRPr>
            </a:lvl6pPr>
            <a:lvl7pPr marL="25400" marR="0" lvl="6" indent="0" algn="l">
              <a:lnSpc>
                <a:spcPct val="100000"/>
              </a:lnSpc>
              <a:spcBef>
                <a:spcPts val="0"/>
              </a:spcBef>
              <a:buNone/>
              <a:defRPr sz="1050" b="0" i="0">
                <a:solidFill>
                  <a:srgbClr val="808080"/>
                </a:solidFill>
                <a:latin typeface="Trebuchet MS"/>
                <a:ea typeface="Trebuchet MS"/>
                <a:cs typeface="Trebuchet MS"/>
                <a:sym typeface="Trebuchet MS"/>
              </a:defRPr>
            </a:lvl7pPr>
            <a:lvl8pPr marL="25400" marR="0" lvl="7" indent="0" algn="l">
              <a:lnSpc>
                <a:spcPct val="100000"/>
              </a:lnSpc>
              <a:spcBef>
                <a:spcPts val="0"/>
              </a:spcBef>
              <a:buNone/>
              <a:defRPr sz="1050" b="0" i="0">
                <a:solidFill>
                  <a:srgbClr val="808080"/>
                </a:solidFill>
                <a:latin typeface="Trebuchet MS"/>
                <a:ea typeface="Trebuchet MS"/>
                <a:cs typeface="Trebuchet MS"/>
                <a:sym typeface="Trebuchet MS"/>
              </a:defRPr>
            </a:lvl8pPr>
            <a:lvl9pPr marL="25400" marR="0" lvl="8" indent="0" algn="l">
              <a:lnSpc>
                <a:spcPct val="100000"/>
              </a:lnSpc>
              <a:spcBef>
                <a:spcPts val="0"/>
              </a:spcBef>
              <a:buNone/>
              <a:defRPr sz="1050" b="0" i="0">
                <a:solidFill>
                  <a:srgbClr val="808080"/>
                </a:solidFill>
                <a:latin typeface="Trebuchet MS"/>
                <a:ea typeface="Trebuchet MS"/>
                <a:cs typeface="Trebuchet MS"/>
                <a:sym typeface="Trebuchet MS"/>
              </a:defRPr>
            </a:lvl9pPr>
          </a:lstStyle>
          <a:p>
            <a:pPr marL="25400" lvl="0" indent="0" algn="l" rtl="0">
              <a:spcBef>
                <a:spcPts val="0"/>
              </a:spcBef>
              <a:spcAft>
                <a:spcPts val="0"/>
              </a:spcAft>
              <a:buNone/>
            </a:pPr>
            <a:fld id="{00000000-1234-1234-1234-123412341234}" type="slidenum">
              <a:rPr lang="en-US"/>
              <a:pPr marL="2540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25"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lgn="l" defTabSz="914400" rtl="0" eaLnBrk="1" latinLnBrk="0" hangingPunct="1">
              <a:lnSpc>
                <a:spcPct val="100000"/>
              </a:lnSpc>
              <a:spcBef>
                <a:spcPct val="0"/>
              </a:spcBef>
              <a:buNone/>
              <a:defRPr lang="en-GB" sz="2000" b="1" kern="1200" dirty="0">
                <a:solidFill>
                  <a:schemeClr val="accent1"/>
                </a:solidFill>
                <a:latin typeface="Arial" pitchFamily="34" charset="0"/>
                <a:ea typeface="+mj-ea"/>
                <a:cs typeface="Arial" pitchFamily="34" charset="0"/>
              </a:defRPr>
            </a:lvl1pPr>
          </a:lstStyle>
          <a:p>
            <a:r>
              <a:rPr lang="en-US"/>
              <a:t>Click to edit Master title style</a:t>
            </a:r>
            <a:endParaRPr lang="en-GB"/>
          </a:p>
        </p:txBody>
      </p:sp>
      <p:sp>
        <p:nvSpPr>
          <p:cNvPr id="13" name="Text Placeholder 10"/>
          <p:cNvSpPr>
            <a:spLocks noGrp="1"/>
          </p:cNvSpPr>
          <p:nvPr>
            <p:ph type="body" idx="12"/>
          </p:nvPr>
        </p:nvSpPr>
        <p:spPr>
          <a:xfrm>
            <a:off x="609600" y="1352877"/>
            <a:ext cx="10972800" cy="4733579"/>
          </a:xfrm>
        </p:spPr>
        <p:txBody>
          <a:bodyPr/>
          <a:lstStyle>
            <a:lvl1pPr>
              <a:spcAft>
                <a:spcPts val="600"/>
              </a:spcAft>
              <a:defRPr sz="1600"/>
            </a:lvl1pPr>
            <a:lvl2pPr>
              <a:spcAft>
                <a:spcPts val="600"/>
              </a:spcAft>
              <a:defRPr sz="1600"/>
            </a:lvl2pPr>
            <a:lvl3pPr>
              <a:spcAft>
                <a:spcPts val="600"/>
              </a:spcAft>
              <a:defRPr sz="1600"/>
            </a:lvl3pPr>
            <a:lvl4pPr>
              <a:spcAft>
                <a:spcPts val="600"/>
              </a:spcAft>
              <a:defRPr sz="1600"/>
            </a:lvl4pPr>
            <a:lvl5pPr>
              <a:spcAft>
                <a:spcPts val="6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89CF3CF8-FA46-4A7D-9984-6F441CC077BB}"/>
              </a:ext>
            </a:extLst>
          </p:cNvPr>
          <p:cNvSpPr>
            <a:spLocks noGrp="1"/>
          </p:cNvSpPr>
          <p:nvPr>
            <p:ph type="body" sz="quarter" idx="13" hasCustomPrompt="1"/>
          </p:nvPr>
        </p:nvSpPr>
        <p:spPr>
          <a:xfrm>
            <a:off x="609600" y="938557"/>
            <a:ext cx="10980981" cy="373186"/>
          </a:xfrm>
        </p:spPr>
        <p:txBody>
          <a:bodyPr vert="horz" lIns="0" tIns="0" rIns="0" bIns="0" rtlCol="0" anchor="ctr" anchorCtr="0">
            <a:noAutofit/>
          </a:bodyPr>
          <a:lstStyle>
            <a:lvl1pPr>
              <a:defRPr lang="en-US" sz="1800" b="1" smtClean="0">
                <a:solidFill>
                  <a:schemeClr val="accent2"/>
                </a:solidFill>
                <a:ea typeface="+mj-ea"/>
              </a:defRPr>
            </a:lvl1pPr>
            <a:lvl2pPr>
              <a:defRPr lang="en-US" smtClean="0"/>
            </a:lvl2pPr>
            <a:lvl3pPr>
              <a:defRPr lang="en-US" smtClean="0"/>
            </a:lvl3pPr>
            <a:lvl4pPr>
              <a:defRPr lang="en-US" smtClean="0"/>
            </a:lvl4pPr>
            <a:lvl5pPr>
              <a:defRPr lang="en-IN"/>
            </a:lvl5pPr>
          </a:lstStyle>
          <a:p>
            <a:pPr lvl="0">
              <a:spcBef>
                <a:spcPct val="0"/>
              </a:spcBef>
              <a:buNone/>
            </a:pPr>
            <a:r>
              <a:rPr lang="en-US"/>
              <a:t>Click to add subtitle</a:t>
            </a:r>
            <a:endParaRPr lang="en-IN"/>
          </a:p>
        </p:txBody>
      </p:sp>
    </p:spTree>
    <p:extLst>
      <p:ext uri="{BB962C8B-B14F-4D97-AF65-F5344CB8AC3E}">
        <p14:creationId xmlns:p14="http://schemas.microsoft.com/office/powerpoint/2010/main" val="20049454"/>
      </p:ext>
    </p:extLst>
  </p:cSld>
  <p:clrMapOvr>
    <a:masterClrMapping/>
  </p:clrMapOvr>
  <p:extLst>
    <p:ext uri="{DCECCB84-F9BA-43D5-87BE-67443E8EF086}">
      <p15:sldGuideLst xmlns:p15="http://schemas.microsoft.com/office/powerpoint/2012/main">
        <p15:guide id="1" orient="horz" pos="4232">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pPr/>
              <a:t>3/28/2023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568B0-D1F3-40BD-B58F-E48ACDFDFA9A}"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568B0-D1F3-40BD-B58F-E48ACDFDFA9A}"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E568B0-D1F3-40BD-B58F-E48ACDFDFA9A}"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E568B0-D1F3-40BD-B58F-E48ACDFDFA9A}" type="datetimeFigureOut">
              <a:rPr lang="en-US" smtClean="0"/>
              <a:pPr/>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E568B0-D1F3-40BD-B58F-E48ACDFDFA9A}" type="datetimeFigureOut">
              <a:rPr lang="en-US" smtClean="0"/>
              <a:pPr/>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568B0-D1F3-40BD-B58F-E48ACDFDFA9A}" type="datetimeFigureOut">
              <a:rPr lang="en-US" smtClean="0"/>
              <a:pPr/>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E568B0-D1F3-40BD-B58F-E48ACDFDFA9A}"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E568B0-D1F3-40BD-B58F-E48ACDFDFA9A}"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42061-0741-4984-98AA-557394FD87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568B0-D1F3-40BD-B58F-E48ACDFDFA9A}" type="datetimeFigureOut">
              <a:rPr lang="en-US" smtClean="0"/>
              <a:pPr/>
              <a:t>3/28/2023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2061-0741-4984-98AA-557394FD87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8" r:id="rId13"/>
    <p:sldLayoutId id="2147483699" r:id="rId14"/>
    <p:sldLayoutId id="214748370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7" Type="http://schemas.openxmlformats.org/officeDocument/2006/relationships/image" Target="../media/image7.jpeg" /><Relationship Id="rId2" Type="http://schemas.openxmlformats.org/officeDocument/2006/relationships/image" Target="../media/image2.jpeg" /><Relationship Id="rId1" Type="http://schemas.openxmlformats.org/officeDocument/2006/relationships/slideLayout" Target="../slideLayouts/slideLayout1.xml" /><Relationship Id="rId6" Type="http://schemas.openxmlformats.org/officeDocument/2006/relationships/image" Target="../media/image6.jpeg" /><Relationship Id="rId5" Type="http://schemas.openxmlformats.org/officeDocument/2006/relationships/image" Target="../media/image5.png"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5.xml" /></Relationships>
</file>

<file path=ppt/slides/_rels/slide1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5.xml" /></Relationships>
</file>

<file path=ppt/slides/_rels/slide12.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15.xml" /></Relationships>
</file>

<file path=ppt/slides/_rels/slide13.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slide" Target="slide3.xml"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2" Type="http://schemas.openxmlformats.org/officeDocument/2006/relationships/slide" Target="slide3.xml"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2" Type="http://schemas.openxmlformats.org/officeDocument/2006/relationships/slide" Target="slide3.xml"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2" Type="http://schemas.openxmlformats.org/officeDocument/2006/relationships/slide" Target="slide3.xml" /><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2" Type="http://schemas.openxmlformats.org/officeDocument/2006/relationships/slide" Target="slide3.xml"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slide" Target="slide3.xml"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2" Type="http://schemas.openxmlformats.org/officeDocument/2006/relationships/slide" Target="slide3.xml" /><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slide" Target="slide3.xml"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xml" /><Relationship Id="rId1" Type="http://schemas.openxmlformats.org/officeDocument/2006/relationships/slideLayout" Target="../slideLayouts/slideLayout13.xml" /><Relationship Id="rId4" Type="http://schemas.openxmlformats.org/officeDocument/2006/relationships/slide" Target="slide6.xml" /></Relationships>
</file>

<file path=ppt/slides/_rels/slide24.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3.xml" /><Relationship Id="rId1" Type="http://schemas.openxmlformats.org/officeDocument/2006/relationships/slideLayout" Target="../slideLayouts/slideLayout13.xml" /><Relationship Id="rId6" Type="http://schemas.openxmlformats.org/officeDocument/2006/relationships/slide" Target="slide6.xml" /><Relationship Id="rId5" Type="http://schemas.openxmlformats.org/officeDocument/2006/relationships/image" Target="../media/image24.png" /><Relationship Id="rId4" Type="http://schemas.openxmlformats.org/officeDocument/2006/relationships/image" Target="../media/image23.png" /></Relationships>
</file>

<file path=ppt/slides/_rels/slide25.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4.xml" /><Relationship Id="rId1" Type="http://schemas.openxmlformats.org/officeDocument/2006/relationships/slideLayout" Target="../slideLayouts/slideLayout13.xml" /><Relationship Id="rId6" Type="http://schemas.openxmlformats.org/officeDocument/2006/relationships/slide" Target="slide6.xml" /><Relationship Id="rId5" Type="http://schemas.openxmlformats.org/officeDocument/2006/relationships/image" Target="../media/image27.png" /><Relationship Id="rId4" Type="http://schemas.openxmlformats.org/officeDocument/2006/relationships/image" Target="../media/image26.png" /></Relationships>
</file>

<file path=ppt/slides/_rels/slide26.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5.xml" /><Relationship Id="rId1" Type="http://schemas.openxmlformats.org/officeDocument/2006/relationships/slideLayout" Target="../slideLayouts/slideLayout13.xml" /><Relationship Id="rId6" Type="http://schemas.openxmlformats.org/officeDocument/2006/relationships/slide" Target="slide6.xml" /><Relationship Id="rId5" Type="http://schemas.openxmlformats.org/officeDocument/2006/relationships/image" Target="../media/image28.png" /><Relationship Id="rId4" Type="http://schemas.openxmlformats.org/officeDocument/2006/relationships/image" Target="../media/image23.png" /></Relationships>
</file>

<file path=ppt/slides/_rels/slide2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openxmlformats.org/officeDocument/2006/relationships/slide" Target="slide22.xml" /><Relationship Id="rId3" Type="http://schemas.openxmlformats.org/officeDocument/2006/relationships/slide" Target="slide15.xml" /><Relationship Id="rId7" Type="http://schemas.openxmlformats.org/officeDocument/2006/relationships/slide" Target="slide19.xml" /><Relationship Id="rId2" Type="http://schemas.openxmlformats.org/officeDocument/2006/relationships/slide" Target="slide14.xml" /><Relationship Id="rId1" Type="http://schemas.openxmlformats.org/officeDocument/2006/relationships/slideLayout" Target="../slideLayouts/slideLayout12.xml" /><Relationship Id="rId6" Type="http://schemas.openxmlformats.org/officeDocument/2006/relationships/slide" Target="slide18.xml" /><Relationship Id="rId5" Type="http://schemas.openxmlformats.org/officeDocument/2006/relationships/slide" Target="slide16.xml" /><Relationship Id="rId10" Type="http://schemas.openxmlformats.org/officeDocument/2006/relationships/slide" Target="slide21.xml" /><Relationship Id="rId4" Type="http://schemas.openxmlformats.org/officeDocument/2006/relationships/slide" Target="slide17.xml" /><Relationship Id="rId9" Type="http://schemas.openxmlformats.org/officeDocument/2006/relationships/slide" Target="slide20.xml" /></Relationships>
</file>

<file path=ppt/slides/_rels/slide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3" Type="http://schemas.openxmlformats.org/officeDocument/2006/relationships/slide" Target="slide25.xml" /><Relationship Id="rId2" Type="http://schemas.openxmlformats.org/officeDocument/2006/relationships/slide" Target="slide24.xml" /><Relationship Id="rId1" Type="http://schemas.openxmlformats.org/officeDocument/2006/relationships/slideLayout" Target="../slideLayouts/slideLayout7.xml" /><Relationship Id="rId5" Type="http://schemas.openxmlformats.org/officeDocument/2006/relationships/slide" Target="slide23.xml" /><Relationship Id="rId4" Type="http://schemas.openxmlformats.org/officeDocument/2006/relationships/slide" Target="slide26.xml" /></Relationships>
</file>

<file path=ppt/slides/_rels/slide7.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4.xml" /></Relationships>
</file>

<file path=ppt/slides/_rels/slide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chart" Target="../charts/chart1.xml" /><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8" Type="http://schemas.openxmlformats.org/officeDocument/2006/relationships/image" Target="../media/image15.wmf" /><Relationship Id="rId3" Type="http://schemas.openxmlformats.org/officeDocument/2006/relationships/tags" Target="../tags/tag3.xml" /><Relationship Id="rId7" Type="http://schemas.openxmlformats.org/officeDocument/2006/relationships/oleObject" Target="../embeddings/oleObject2.bin" /><Relationship Id="rId2" Type="http://schemas.openxmlformats.org/officeDocument/2006/relationships/tags" Target="../tags/tag2.xml" /><Relationship Id="rId1" Type="http://schemas.openxmlformats.org/officeDocument/2006/relationships/vmlDrawing" Target="../drawings/vmlDrawing2.vml" /><Relationship Id="rId6" Type="http://schemas.openxmlformats.org/officeDocument/2006/relationships/image" Target="../media/image16.jpeg" /><Relationship Id="rId5" Type="http://schemas.openxmlformats.org/officeDocument/2006/relationships/notesSlide" Target="../notesSlides/notesSlide1.xml" /><Relationship Id="rId4"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50720" y="400086"/>
            <a:ext cx="7973568" cy="523220"/>
          </a:xfrm>
          <a:prstGeom prst="rect">
            <a:avLst/>
          </a:prstGeom>
        </p:spPr>
        <p:txBody>
          <a:bodyPr wrap="square">
            <a:spAutoFit/>
          </a:bodyPr>
          <a:lstStyle/>
          <a:p>
            <a:pPr algn="ctr"/>
            <a:r>
              <a:rPr lang="en-US" sz="2800" b="1" dirty="0">
                <a:solidFill>
                  <a:srgbClr val="0070C0"/>
                </a:solidFill>
              </a:rPr>
              <a:t>DEVELOPING PORT INFRA FOR CRUISE TOURISM</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76" y="2621672"/>
            <a:ext cx="5432610" cy="3213847"/>
          </a:xfrm>
          <a:prstGeom prst="rect">
            <a:avLst/>
          </a:prstGeom>
        </p:spPr>
      </p:pic>
      <p:pic>
        <p:nvPicPr>
          <p:cNvPr id="8" name="Google Shape;58;p1" descr="C:\Users\HP\Desktop\logo.png"/>
          <p:cNvPicPr preferRelativeResize="0"/>
          <p:nvPr/>
        </p:nvPicPr>
        <p:blipFill rotWithShape="1">
          <a:blip r:embed="rId3" cstate="print">
            <a:alphaModFix/>
          </a:blip>
          <a:srcRect/>
          <a:stretch/>
        </p:blipFill>
        <p:spPr>
          <a:xfrm>
            <a:off x="559091" y="255233"/>
            <a:ext cx="1500198" cy="1500198"/>
          </a:xfrm>
          <a:prstGeom prst="rect">
            <a:avLst/>
          </a:prstGeom>
          <a:noFill/>
          <a:ln>
            <a:no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979" y="2619543"/>
            <a:ext cx="5750257" cy="3215022"/>
          </a:xfrm>
          <a:prstGeom prst="rect">
            <a:avLst/>
          </a:prstGeom>
        </p:spPr>
      </p:pic>
      <p:pic>
        <p:nvPicPr>
          <p:cNvPr id="10" name="Picture 2"/>
          <p:cNvPicPr>
            <a:picLocks noChangeAspect="1" noChangeArrowheads="1"/>
          </p:cNvPicPr>
          <p:nvPr/>
        </p:nvPicPr>
        <p:blipFill>
          <a:blip r:embed="rId5"/>
          <a:srcRect/>
          <a:stretch>
            <a:fillRect/>
          </a:stretch>
        </p:blipFill>
        <p:spPr bwMode="auto">
          <a:xfrm>
            <a:off x="9511373" y="300252"/>
            <a:ext cx="2116519" cy="1815152"/>
          </a:xfrm>
          <a:prstGeom prst="rect">
            <a:avLst/>
          </a:prstGeom>
          <a:noFill/>
          <a:ln w="9525">
            <a:noFill/>
            <a:miter lim="800000"/>
            <a:headEnd/>
            <a:tailEnd/>
          </a:ln>
          <a:effectLst/>
        </p:spPr>
      </p:pic>
      <p:pic>
        <p:nvPicPr>
          <p:cNvPr id="9" name="Picture 8"/>
          <p:cNvPicPr/>
          <p:nvPr/>
        </p:nvPicPr>
        <p:blipFill>
          <a:blip r:embed="rId6" cstate="print">
            <a:extLst>
              <a:ext uri="{28A0092B-C50C-407E-A947-70E740481C1C}">
                <a14:useLocalDpi xmlns:a14="http://schemas.microsoft.com/office/drawing/2010/main" val="0"/>
              </a:ext>
            </a:extLst>
          </a:blip>
          <a:srcRect l="22783" r="34563"/>
          <a:stretch>
            <a:fillRect/>
          </a:stretch>
        </p:blipFill>
        <p:spPr>
          <a:xfrm>
            <a:off x="7755743" y="1022447"/>
            <a:ext cx="1184275" cy="609600"/>
          </a:xfrm>
          <a:prstGeom prst="rect">
            <a:avLst/>
          </a:prstGeom>
        </p:spPr>
      </p:pic>
      <p:pic>
        <p:nvPicPr>
          <p:cNvPr id="14" name="Picture 13"/>
          <p:cNvPicPr/>
          <p:nvPr/>
        </p:nvPicPr>
        <p:blipFill>
          <a:blip r:embed="rId7" cstate="print">
            <a:extLst>
              <a:ext uri="{28A0092B-C50C-407E-A947-70E740481C1C}">
                <a14:useLocalDpi xmlns:a14="http://schemas.microsoft.com/office/drawing/2010/main" val="0"/>
              </a:ext>
            </a:extLst>
          </a:blip>
          <a:srcRect l="65449"/>
          <a:stretch>
            <a:fillRect/>
          </a:stretch>
        </p:blipFill>
        <p:spPr>
          <a:xfrm>
            <a:off x="3412618" y="1031330"/>
            <a:ext cx="972185" cy="619125"/>
          </a:xfrm>
          <a:prstGeom prst="rect">
            <a:avLst/>
          </a:prstGeom>
        </p:spPr>
      </p:pic>
    </p:spTree>
    <p:extLst>
      <p:ext uri="{BB962C8B-B14F-4D97-AF65-F5344CB8AC3E}">
        <p14:creationId xmlns:p14="http://schemas.microsoft.com/office/powerpoint/2010/main" val="200005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9866" y="627009"/>
            <a:ext cx="8685246" cy="384423"/>
          </a:xfrm>
          <a:prstGeom prst="rect">
            <a:avLst/>
          </a:prstGeom>
        </p:spPr>
        <p:txBody>
          <a:bodyPr vert="horz" wrap="square" lIns="0" tIns="0" rIns="0" bIns="0" rtlCol="0">
            <a:spAutoFit/>
          </a:bodyPr>
          <a:lstStyle/>
          <a:p>
            <a:pPr marL="0" marR="0">
              <a:lnSpc>
                <a:spcPts val="2726"/>
              </a:lnSpc>
              <a:spcBef>
                <a:spcPts val="0"/>
              </a:spcBef>
              <a:spcAft>
                <a:spcPts val="0"/>
              </a:spcAft>
            </a:pPr>
            <a:r>
              <a:rPr sz="2400" dirty="0">
                <a:solidFill>
                  <a:srgbClr val="0B5395"/>
                </a:solidFill>
                <a:latin typeface="Georgia"/>
                <a:cs typeface="Georgia"/>
              </a:rPr>
              <a:t>River</a:t>
            </a:r>
            <a:r>
              <a:rPr sz="2400" spc="-21" dirty="0">
                <a:solidFill>
                  <a:srgbClr val="0B5395"/>
                </a:solidFill>
                <a:latin typeface="Times New Roman"/>
                <a:cs typeface="Times New Roman"/>
              </a:rPr>
              <a:t> </a:t>
            </a:r>
            <a:r>
              <a:rPr sz="2400" dirty="0">
                <a:solidFill>
                  <a:srgbClr val="0B5395"/>
                </a:solidFill>
                <a:latin typeface="Georgia"/>
                <a:cs typeface="Georgia"/>
              </a:rPr>
              <a:t>Cruises</a:t>
            </a:r>
            <a:r>
              <a:rPr sz="2400" spc="-20" dirty="0">
                <a:solidFill>
                  <a:srgbClr val="0B5395"/>
                </a:solidFill>
                <a:latin typeface="Times New Roman"/>
                <a:cs typeface="Times New Roman"/>
              </a:rPr>
              <a:t> </a:t>
            </a:r>
            <a:r>
              <a:rPr sz="2400" dirty="0">
                <a:solidFill>
                  <a:srgbClr val="0B5395"/>
                </a:solidFill>
                <a:latin typeface="Georgia"/>
                <a:cs typeface="Georgia"/>
              </a:rPr>
              <a:t>are</a:t>
            </a:r>
            <a:r>
              <a:rPr sz="2400" spc="-20" dirty="0">
                <a:solidFill>
                  <a:srgbClr val="0B5395"/>
                </a:solidFill>
                <a:latin typeface="Times New Roman"/>
                <a:cs typeface="Times New Roman"/>
              </a:rPr>
              <a:t> </a:t>
            </a:r>
            <a:r>
              <a:rPr sz="2400" dirty="0">
                <a:solidFill>
                  <a:srgbClr val="0B5395"/>
                </a:solidFill>
                <a:latin typeface="Georgia"/>
                <a:cs typeface="Georgia"/>
              </a:rPr>
              <a:t>operational</a:t>
            </a:r>
            <a:r>
              <a:rPr sz="2400" spc="-20" dirty="0">
                <a:solidFill>
                  <a:srgbClr val="0B5395"/>
                </a:solidFill>
                <a:latin typeface="Times New Roman"/>
                <a:cs typeface="Times New Roman"/>
              </a:rPr>
              <a:t> </a:t>
            </a:r>
            <a:r>
              <a:rPr sz="2400" dirty="0">
                <a:solidFill>
                  <a:srgbClr val="0B5395"/>
                </a:solidFill>
                <a:latin typeface="Georgia"/>
                <a:cs typeface="Georgia"/>
              </a:rPr>
              <a:t>on</a:t>
            </a:r>
            <a:r>
              <a:rPr sz="2400" spc="-23" dirty="0">
                <a:solidFill>
                  <a:srgbClr val="0B5395"/>
                </a:solidFill>
                <a:latin typeface="Times New Roman"/>
                <a:cs typeface="Times New Roman"/>
              </a:rPr>
              <a:t> </a:t>
            </a:r>
            <a:r>
              <a:rPr sz="2400" dirty="0">
                <a:solidFill>
                  <a:srgbClr val="0B5395"/>
                </a:solidFill>
                <a:latin typeface="Georgia"/>
                <a:cs typeface="Georgia"/>
              </a:rPr>
              <a:t>NWs</a:t>
            </a:r>
            <a:r>
              <a:rPr sz="2400" spc="-20" dirty="0">
                <a:solidFill>
                  <a:srgbClr val="0B5395"/>
                </a:solidFill>
                <a:latin typeface="Times New Roman"/>
                <a:cs typeface="Times New Roman"/>
              </a:rPr>
              <a:t> </a:t>
            </a:r>
            <a:r>
              <a:rPr sz="2400" dirty="0">
                <a:solidFill>
                  <a:srgbClr val="0B5395"/>
                </a:solidFill>
                <a:latin typeface="Georgia"/>
                <a:cs typeface="Georgia"/>
              </a:rPr>
              <a:t>in</a:t>
            </a:r>
            <a:r>
              <a:rPr sz="2400" spc="-20" dirty="0">
                <a:solidFill>
                  <a:srgbClr val="0B5395"/>
                </a:solidFill>
                <a:latin typeface="Times New Roman"/>
                <a:cs typeface="Times New Roman"/>
              </a:rPr>
              <a:t> </a:t>
            </a:r>
            <a:r>
              <a:rPr sz="2400" dirty="0">
                <a:solidFill>
                  <a:srgbClr val="0B5395"/>
                </a:solidFill>
                <a:latin typeface="Georgia"/>
                <a:cs typeface="Georgia"/>
              </a:rPr>
              <a:t>different</a:t>
            </a:r>
            <a:r>
              <a:rPr sz="2400" spc="-20" dirty="0">
                <a:solidFill>
                  <a:srgbClr val="0B5395"/>
                </a:solidFill>
                <a:latin typeface="Times New Roman"/>
                <a:cs typeface="Times New Roman"/>
              </a:rPr>
              <a:t> </a:t>
            </a:r>
            <a:r>
              <a:rPr sz="2400" dirty="0">
                <a:solidFill>
                  <a:srgbClr val="0B5395"/>
                </a:solidFill>
                <a:latin typeface="Georgia"/>
                <a:cs typeface="Georgia"/>
              </a:rPr>
              <a:t>parts</a:t>
            </a:r>
            <a:r>
              <a:rPr sz="2400" spc="-20" dirty="0">
                <a:solidFill>
                  <a:srgbClr val="0B5395"/>
                </a:solidFill>
                <a:latin typeface="Times New Roman"/>
                <a:cs typeface="Times New Roman"/>
              </a:rPr>
              <a:t> </a:t>
            </a:r>
            <a:r>
              <a:rPr sz="2400" dirty="0">
                <a:solidFill>
                  <a:srgbClr val="0B5395"/>
                </a:solidFill>
                <a:latin typeface="Georgia"/>
                <a:cs typeface="Georgia"/>
              </a:rPr>
              <a:t>of</a:t>
            </a:r>
            <a:r>
              <a:rPr sz="2400" spc="-21" dirty="0">
                <a:solidFill>
                  <a:srgbClr val="0B5395"/>
                </a:solidFill>
                <a:latin typeface="Times New Roman"/>
                <a:cs typeface="Times New Roman"/>
              </a:rPr>
              <a:t> </a:t>
            </a:r>
            <a:r>
              <a:rPr sz="2400" dirty="0">
                <a:solidFill>
                  <a:srgbClr val="0B5395"/>
                </a:solidFill>
                <a:latin typeface="Georgia"/>
                <a:cs typeface="Georgia"/>
              </a:rPr>
              <a:t>India</a:t>
            </a:r>
          </a:p>
        </p:txBody>
      </p:sp>
      <p:sp>
        <p:nvSpPr>
          <p:cNvPr id="4" name="object 4"/>
          <p:cNvSpPr txBox="1"/>
          <p:nvPr/>
        </p:nvSpPr>
        <p:spPr>
          <a:xfrm>
            <a:off x="4383496" y="1701999"/>
            <a:ext cx="627012" cy="577021"/>
          </a:xfrm>
          <a:prstGeom prst="rect">
            <a:avLst/>
          </a:prstGeom>
        </p:spPr>
        <p:txBody>
          <a:bodyPr vert="horz" wrap="square" lIns="0" tIns="0" rIns="0" bIns="0" rtlCol="0">
            <a:spAutoFit/>
          </a:bodyPr>
          <a:lstStyle/>
          <a:p>
            <a:pPr marL="63500" marR="0">
              <a:lnSpc>
                <a:spcPts val="1363"/>
              </a:lnSpc>
              <a:spcBef>
                <a:spcPts val="0"/>
              </a:spcBef>
              <a:spcAft>
                <a:spcPts val="0"/>
              </a:spcAft>
            </a:pPr>
            <a:r>
              <a:rPr sz="1200" dirty="0">
                <a:solidFill>
                  <a:srgbClr val="FFFFFF"/>
                </a:solidFill>
                <a:latin typeface="Georgia"/>
                <a:cs typeface="Georgia"/>
              </a:rPr>
              <a:t>Total</a:t>
            </a:r>
          </a:p>
          <a:p>
            <a:pPr marL="0" marR="0">
              <a:lnSpc>
                <a:spcPts val="1363"/>
              </a:lnSpc>
              <a:spcBef>
                <a:spcPts val="26"/>
              </a:spcBef>
              <a:spcAft>
                <a:spcPts val="0"/>
              </a:spcAft>
            </a:pPr>
            <a:r>
              <a:rPr sz="1200" dirty="0">
                <a:solidFill>
                  <a:srgbClr val="FFFFFF"/>
                </a:solidFill>
                <a:latin typeface="Georgia"/>
                <a:cs typeface="Georgia"/>
              </a:rPr>
              <a:t>Length</a:t>
            </a:r>
          </a:p>
          <a:p>
            <a:pPr marL="72231" marR="0">
              <a:lnSpc>
                <a:spcPts val="1363"/>
              </a:lnSpc>
              <a:spcBef>
                <a:spcPts val="26"/>
              </a:spcBef>
              <a:spcAft>
                <a:spcPts val="0"/>
              </a:spcAft>
            </a:pPr>
            <a:r>
              <a:rPr sz="1200" dirty="0">
                <a:solidFill>
                  <a:srgbClr val="FFFFFF"/>
                </a:solidFill>
                <a:latin typeface="Georgia"/>
                <a:cs typeface="Georgia"/>
              </a:rPr>
              <a:t>(km)</a:t>
            </a:r>
          </a:p>
        </p:txBody>
      </p:sp>
      <p:sp>
        <p:nvSpPr>
          <p:cNvPr id="9" name="object 9"/>
          <p:cNvSpPr txBox="1"/>
          <p:nvPr/>
        </p:nvSpPr>
        <p:spPr>
          <a:xfrm>
            <a:off x="1697326" y="2358369"/>
            <a:ext cx="2521477" cy="394141"/>
          </a:xfrm>
          <a:prstGeom prst="rect">
            <a:avLst/>
          </a:prstGeom>
        </p:spPr>
        <p:txBody>
          <a:bodyPr vert="horz" wrap="square" lIns="0" tIns="0" rIns="0" bIns="0" rtlCol="0">
            <a:spAutoFit/>
          </a:bodyPr>
          <a:lstStyle/>
          <a:p>
            <a:pPr marL="0" marR="0">
              <a:lnSpc>
                <a:spcPts val="1363"/>
              </a:lnSpc>
              <a:spcBef>
                <a:spcPts val="0"/>
              </a:spcBef>
              <a:spcAft>
                <a:spcPts val="0"/>
              </a:spcAft>
            </a:pPr>
            <a:r>
              <a:rPr sz="1200" dirty="0">
                <a:solidFill>
                  <a:srgbClr val="000000"/>
                </a:solidFill>
                <a:latin typeface="Georgia"/>
                <a:cs typeface="Georgia"/>
              </a:rPr>
              <a:t>Allahabad-Haldia</a:t>
            </a:r>
            <a:r>
              <a:rPr sz="1200" spc="-10" dirty="0">
                <a:solidFill>
                  <a:srgbClr val="000000"/>
                </a:solidFill>
                <a:latin typeface="Times New Roman"/>
                <a:cs typeface="Times New Roman"/>
              </a:rPr>
              <a:t> </a:t>
            </a:r>
            <a:r>
              <a:rPr sz="1200" dirty="0">
                <a:solidFill>
                  <a:srgbClr val="000000"/>
                </a:solidFill>
                <a:latin typeface="Georgia"/>
                <a:cs typeface="Georgia"/>
              </a:rPr>
              <a:t>stretch</a:t>
            </a:r>
            <a:r>
              <a:rPr sz="1200" spc="-10" dirty="0">
                <a:solidFill>
                  <a:srgbClr val="000000"/>
                </a:solidFill>
                <a:latin typeface="Times New Roman"/>
                <a:cs typeface="Times New Roman"/>
              </a:rPr>
              <a:t> </a:t>
            </a:r>
            <a:r>
              <a:rPr sz="1200" dirty="0">
                <a:solidFill>
                  <a:srgbClr val="000000"/>
                </a:solidFill>
                <a:latin typeface="Georgia"/>
                <a:cs typeface="Georgia"/>
              </a:rPr>
              <a:t>of</a:t>
            </a:r>
            <a:r>
              <a:rPr sz="1200" spc="-10" dirty="0">
                <a:solidFill>
                  <a:srgbClr val="000000"/>
                </a:solidFill>
                <a:latin typeface="Times New Roman"/>
                <a:cs typeface="Times New Roman"/>
              </a:rPr>
              <a:t> </a:t>
            </a:r>
            <a:r>
              <a:rPr sz="1200" dirty="0">
                <a:solidFill>
                  <a:srgbClr val="000000"/>
                </a:solidFill>
                <a:latin typeface="Georgia"/>
                <a:cs typeface="Georgia"/>
              </a:rPr>
              <a:t>the</a:t>
            </a:r>
          </a:p>
          <a:p>
            <a:pPr marL="0" marR="0">
              <a:lnSpc>
                <a:spcPts val="1363"/>
              </a:lnSpc>
              <a:spcBef>
                <a:spcPts val="26"/>
              </a:spcBef>
              <a:spcAft>
                <a:spcPts val="0"/>
              </a:spcAft>
            </a:pPr>
            <a:r>
              <a:rPr sz="1200" dirty="0">
                <a:solidFill>
                  <a:srgbClr val="000000"/>
                </a:solidFill>
                <a:latin typeface="Georgia"/>
                <a:cs typeface="Georgia"/>
              </a:rPr>
              <a:t>Ganga—Bhagirathi-Hooghly</a:t>
            </a:r>
            <a:r>
              <a:rPr sz="1200" spc="-10" dirty="0">
                <a:solidFill>
                  <a:srgbClr val="000000"/>
                </a:solidFill>
                <a:latin typeface="Times New Roman"/>
                <a:cs typeface="Times New Roman"/>
              </a:rPr>
              <a:t> </a:t>
            </a:r>
            <a:r>
              <a:rPr sz="1200" dirty="0">
                <a:solidFill>
                  <a:srgbClr val="000000"/>
                </a:solidFill>
                <a:latin typeface="Georgia"/>
                <a:cs typeface="Georgia"/>
              </a:rPr>
              <a:t>Rivers</a:t>
            </a:r>
          </a:p>
        </p:txBody>
      </p:sp>
      <p:sp>
        <p:nvSpPr>
          <p:cNvPr id="10" name="object 10"/>
          <p:cNvSpPr txBox="1"/>
          <p:nvPr/>
        </p:nvSpPr>
        <p:spPr>
          <a:xfrm>
            <a:off x="797556" y="2406676"/>
            <a:ext cx="237529" cy="1163756"/>
          </a:xfrm>
          <a:prstGeom prst="rect">
            <a:avLst/>
          </a:prstGeom>
        </p:spPr>
        <p:txBody>
          <a:bodyPr vert="horz" wrap="square" lIns="0" tIns="0" rIns="0" bIns="0" rtlCol="0">
            <a:spAutoFit/>
          </a:bodyPr>
          <a:lstStyle/>
          <a:p>
            <a:pPr marL="10318" marR="0">
              <a:lnSpc>
                <a:spcPts val="1363"/>
              </a:lnSpc>
              <a:spcBef>
                <a:spcPts val="0"/>
              </a:spcBef>
              <a:spcAft>
                <a:spcPts val="0"/>
              </a:spcAft>
            </a:pPr>
            <a:r>
              <a:rPr sz="1200" dirty="0">
                <a:solidFill>
                  <a:srgbClr val="000000"/>
                </a:solidFill>
                <a:latin typeface="Georgia"/>
                <a:cs typeface="Georgia"/>
              </a:rPr>
              <a:t>1</a:t>
            </a:r>
          </a:p>
          <a:p>
            <a:pPr marL="0" marR="0">
              <a:lnSpc>
                <a:spcPts val="1363"/>
              </a:lnSpc>
              <a:spcBef>
                <a:spcPts val="2336"/>
              </a:spcBef>
              <a:spcAft>
                <a:spcPts val="0"/>
              </a:spcAft>
            </a:pPr>
            <a:r>
              <a:rPr sz="1200" dirty="0">
                <a:solidFill>
                  <a:srgbClr val="000000"/>
                </a:solidFill>
                <a:latin typeface="Georgia"/>
                <a:cs typeface="Georgia"/>
              </a:rPr>
              <a:t>2</a:t>
            </a:r>
          </a:p>
          <a:p>
            <a:pPr marL="793" marR="0">
              <a:lnSpc>
                <a:spcPts val="1363"/>
              </a:lnSpc>
              <a:spcBef>
                <a:spcPts val="2386"/>
              </a:spcBef>
              <a:spcAft>
                <a:spcPts val="0"/>
              </a:spcAft>
            </a:pPr>
            <a:r>
              <a:rPr sz="1200" dirty="0">
                <a:solidFill>
                  <a:srgbClr val="000000"/>
                </a:solidFill>
                <a:latin typeface="Georgia"/>
                <a:cs typeface="Georgia"/>
              </a:rPr>
              <a:t>3</a:t>
            </a:r>
          </a:p>
        </p:txBody>
      </p:sp>
      <p:sp>
        <p:nvSpPr>
          <p:cNvPr id="11" name="object 11"/>
          <p:cNvSpPr txBox="1"/>
          <p:nvPr/>
        </p:nvSpPr>
        <p:spPr>
          <a:xfrm>
            <a:off x="4435089" y="2406676"/>
            <a:ext cx="523875" cy="687509"/>
          </a:xfrm>
          <a:prstGeom prst="rect">
            <a:avLst/>
          </a:prstGeom>
        </p:spPr>
        <p:txBody>
          <a:bodyPr vert="horz" wrap="square" lIns="0" tIns="0" rIns="0" bIns="0" rtlCol="0">
            <a:spAutoFit/>
          </a:bodyPr>
          <a:lstStyle/>
          <a:p>
            <a:pPr marL="0" marR="0">
              <a:lnSpc>
                <a:spcPts val="1363"/>
              </a:lnSpc>
              <a:spcBef>
                <a:spcPts val="0"/>
              </a:spcBef>
              <a:spcAft>
                <a:spcPts val="0"/>
              </a:spcAft>
            </a:pPr>
            <a:r>
              <a:rPr sz="1200" dirty="0">
                <a:solidFill>
                  <a:srgbClr val="000000"/>
                </a:solidFill>
                <a:latin typeface="Georgia"/>
                <a:cs typeface="Georgia"/>
              </a:rPr>
              <a:t>1,620</a:t>
            </a:r>
          </a:p>
          <a:p>
            <a:pPr marL="65087" marR="0">
              <a:lnSpc>
                <a:spcPts val="1363"/>
              </a:lnSpc>
              <a:spcBef>
                <a:spcPts val="2336"/>
              </a:spcBef>
              <a:spcAft>
                <a:spcPts val="0"/>
              </a:spcAft>
            </a:pPr>
            <a:r>
              <a:rPr sz="1200" dirty="0">
                <a:solidFill>
                  <a:srgbClr val="000000"/>
                </a:solidFill>
                <a:latin typeface="Georgia"/>
                <a:cs typeface="Georgia"/>
              </a:rPr>
              <a:t>891</a:t>
            </a:r>
          </a:p>
        </p:txBody>
      </p:sp>
      <p:sp>
        <p:nvSpPr>
          <p:cNvPr id="12" name="object 12"/>
          <p:cNvSpPr txBox="1"/>
          <p:nvPr/>
        </p:nvSpPr>
        <p:spPr>
          <a:xfrm>
            <a:off x="1093850" y="2449809"/>
            <a:ext cx="560114" cy="1163756"/>
          </a:xfrm>
          <a:prstGeom prst="rect">
            <a:avLst/>
          </a:prstGeom>
        </p:spPr>
        <p:txBody>
          <a:bodyPr vert="horz" wrap="square" lIns="0" tIns="0" rIns="0" bIns="0" rtlCol="0">
            <a:spAutoFit/>
          </a:bodyPr>
          <a:lstStyle/>
          <a:p>
            <a:pPr marL="0" marR="0">
              <a:lnSpc>
                <a:spcPts val="1363"/>
              </a:lnSpc>
              <a:spcBef>
                <a:spcPts val="0"/>
              </a:spcBef>
              <a:spcAft>
                <a:spcPts val="0"/>
              </a:spcAft>
            </a:pPr>
            <a:r>
              <a:rPr sz="1200" dirty="0">
                <a:solidFill>
                  <a:srgbClr val="000000"/>
                </a:solidFill>
                <a:latin typeface="Georgia"/>
                <a:cs typeface="Georgia"/>
              </a:rPr>
              <a:t>NW-1</a:t>
            </a:r>
          </a:p>
          <a:p>
            <a:pPr marL="0" marR="0">
              <a:lnSpc>
                <a:spcPts val="1363"/>
              </a:lnSpc>
              <a:spcBef>
                <a:spcPts val="2336"/>
              </a:spcBef>
              <a:spcAft>
                <a:spcPts val="0"/>
              </a:spcAft>
            </a:pPr>
            <a:r>
              <a:rPr sz="1200" dirty="0">
                <a:solidFill>
                  <a:srgbClr val="000000"/>
                </a:solidFill>
                <a:latin typeface="Georgia"/>
                <a:cs typeface="Georgia"/>
              </a:rPr>
              <a:t>NW-2</a:t>
            </a:r>
          </a:p>
          <a:p>
            <a:pPr marL="0" marR="0">
              <a:lnSpc>
                <a:spcPts val="1363"/>
              </a:lnSpc>
              <a:spcBef>
                <a:spcPts val="2386"/>
              </a:spcBef>
              <a:spcAft>
                <a:spcPts val="0"/>
              </a:spcAft>
            </a:pPr>
            <a:r>
              <a:rPr sz="1200" dirty="0">
                <a:solidFill>
                  <a:srgbClr val="000000"/>
                </a:solidFill>
                <a:latin typeface="Georgia"/>
                <a:cs typeface="Georgia"/>
              </a:rPr>
              <a:t>NW-3</a:t>
            </a:r>
          </a:p>
        </p:txBody>
      </p:sp>
      <p:sp>
        <p:nvSpPr>
          <p:cNvPr id="13" name="object 13"/>
          <p:cNvSpPr txBox="1"/>
          <p:nvPr/>
        </p:nvSpPr>
        <p:spPr>
          <a:xfrm>
            <a:off x="5459272" y="2441443"/>
            <a:ext cx="269081" cy="1151255"/>
          </a:xfrm>
          <a:prstGeom prst="rect">
            <a:avLst/>
          </a:prstGeom>
        </p:spPr>
        <p:txBody>
          <a:bodyPr vert="horz" wrap="square" lIns="0" tIns="0" rIns="0" bIns="0" rtlCol="0">
            <a:spAutoFit/>
          </a:bodyPr>
          <a:lstStyle/>
          <a:p>
            <a:pPr marL="0" marR="0">
              <a:lnSpc>
                <a:spcPts val="1265"/>
              </a:lnSpc>
              <a:spcBef>
                <a:spcPts val="0"/>
              </a:spcBef>
              <a:spcAft>
                <a:spcPts val="0"/>
              </a:spcAft>
            </a:pPr>
            <a:r>
              <a:rPr sz="1200" dirty="0">
                <a:solidFill>
                  <a:srgbClr val="0078C3"/>
                </a:solidFill>
                <a:latin typeface="EDDTJB+Wingdings2,Bold"/>
                <a:cs typeface="EDDTJB+Wingdings2,Bold"/>
              </a:rPr>
              <a:t>P</a:t>
            </a:r>
          </a:p>
          <a:p>
            <a:pPr marL="0" marR="0">
              <a:lnSpc>
                <a:spcPts val="1265"/>
              </a:lnSpc>
              <a:spcBef>
                <a:spcPts val="2434"/>
              </a:spcBef>
              <a:spcAft>
                <a:spcPts val="0"/>
              </a:spcAft>
            </a:pPr>
            <a:r>
              <a:rPr sz="1200" dirty="0">
                <a:solidFill>
                  <a:srgbClr val="0078C3"/>
                </a:solidFill>
                <a:latin typeface="EDDTJB+Wingdings2,Bold"/>
                <a:cs typeface="EDDTJB+Wingdings2,Bold"/>
              </a:rPr>
              <a:t>P</a:t>
            </a:r>
          </a:p>
          <a:p>
            <a:pPr marL="0" marR="0">
              <a:lnSpc>
                <a:spcPts val="1265"/>
              </a:lnSpc>
              <a:spcBef>
                <a:spcPts val="2484"/>
              </a:spcBef>
              <a:spcAft>
                <a:spcPts val="0"/>
              </a:spcAft>
            </a:pPr>
            <a:r>
              <a:rPr sz="1200" dirty="0">
                <a:solidFill>
                  <a:srgbClr val="0078C3"/>
                </a:solidFill>
                <a:latin typeface="EDDTJB+Wingdings2,Bold"/>
                <a:cs typeface="EDDTJB+Wingdings2,Bold"/>
              </a:rPr>
              <a:t>P</a:t>
            </a:r>
          </a:p>
        </p:txBody>
      </p:sp>
      <p:sp>
        <p:nvSpPr>
          <p:cNvPr id="15" name="object 15"/>
          <p:cNvSpPr txBox="1"/>
          <p:nvPr/>
        </p:nvSpPr>
        <p:spPr>
          <a:xfrm>
            <a:off x="1697326" y="2834617"/>
            <a:ext cx="1978638" cy="394141"/>
          </a:xfrm>
          <a:prstGeom prst="rect">
            <a:avLst/>
          </a:prstGeom>
        </p:spPr>
        <p:txBody>
          <a:bodyPr vert="horz" wrap="square" lIns="0" tIns="0" rIns="0" bIns="0" rtlCol="0">
            <a:spAutoFit/>
          </a:bodyPr>
          <a:lstStyle/>
          <a:p>
            <a:pPr marL="0" marR="0">
              <a:lnSpc>
                <a:spcPts val="1363"/>
              </a:lnSpc>
              <a:spcBef>
                <a:spcPts val="0"/>
              </a:spcBef>
              <a:spcAft>
                <a:spcPts val="0"/>
              </a:spcAft>
            </a:pPr>
            <a:r>
              <a:rPr sz="1200" dirty="0">
                <a:solidFill>
                  <a:srgbClr val="000000"/>
                </a:solidFill>
                <a:latin typeface="Georgia"/>
                <a:cs typeface="Georgia"/>
              </a:rPr>
              <a:t>Dhubri</a:t>
            </a:r>
            <a:r>
              <a:rPr sz="1200" spc="-11" dirty="0">
                <a:solidFill>
                  <a:srgbClr val="000000"/>
                </a:solidFill>
                <a:latin typeface="Times New Roman"/>
                <a:cs typeface="Times New Roman"/>
              </a:rPr>
              <a:t> </a:t>
            </a:r>
            <a:r>
              <a:rPr sz="1200" dirty="0">
                <a:solidFill>
                  <a:srgbClr val="000000"/>
                </a:solidFill>
                <a:latin typeface="Georgia"/>
                <a:cs typeface="Georgia"/>
              </a:rPr>
              <a:t>to</a:t>
            </a:r>
            <a:r>
              <a:rPr sz="1200" spc="-10" dirty="0">
                <a:solidFill>
                  <a:srgbClr val="000000"/>
                </a:solidFill>
                <a:latin typeface="Times New Roman"/>
                <a:cs typeface="Times New Roman"/>
              </a:rPr>
              <a:t> </a:t>
            </a:r>
            <a:r>
              <a:rPr sz="1200" dirty="0">
                <a:solidFill>
                  <a:srgbClr val="000000"/>
                </a:solidFill>
                <a:latin typeface="Georgia"/>
                <a:cs typeface="Georgia"/>
              </a:rPr>
              <a:t>Sadiya</a:t>
            </a:r>
            <a:r>
              <a:rPr sz="1200" spc="-10" dirty="0">
                <a:solidFill>
                  <a:srgbClr val="000000"/>
                </a:solidFill>
                <a:latin typeface="Times New Roman"/>
                <a:cs typeface="Times New Roman"/>
              </a:rPr>
              <a:t> </a:t>
            </a:r>
            <a:r>
              <a:rPr sz="1200" dirty="0">
                <a:solidFill>
                  <a:srgbClr val="000000"/>
                </a:solidFill>
                <a:latin typeface="Georgia"/>
                <a:cs typeface="Georgia"/>
              </a:rPr>
              <a:t>Stretch</a:t>
            </a:r>
            <a:r>
              <a:rPr sz="1200" spc="-10" dirty="0">
                <a:solidFill>
                  <a:srgbClr val="000000"/>
                </a:solidFill>
                <a:latin typeface="Times New Roman"/>
                <a:cs typeface="Times New Roman"/>
              </a:rPr>
              <a:t> </a:t>
            </a:r>
            <a:r>
              <a:rPr sz="1200" dirty="0">
                <a:solidFill>
                  <a:srgbClr val="000000"/>
                </a:solidFill>
                <a:latin typeface="Georgia"/>
                <a:cs typeface="Georgia"/>
              </a:rPr>
              <a:t>of</a:t>
            </a:r>
          </a:p>
          <a:p>
            <a:pPr marL="0" marR="0">
              <a:lnSpc>
                <a:spcPts val="1363"/>
              </a:lnSpc>
              <a:spcBef>
                <a:spcPts val="26"/>
              </a:spcBef>
              <a:spcAft>
                <a:spcPts val="0"/>
              </a:spcAft>
            </a:pPr>
            <a:r>
              <a:rPr sz="1200" dirty="0">
                <a:solidFill>
                  <a:srgbClr val="000000"/>
                </a:solidFill>
                <a:latin typeface="Georgia"/>
                <a:cs typeface="Georgia"/>
              </a:rPr>
              <a:t>Brahmaputra</a:t>
            </a:r>
            <a:r>
              <a:rPr sz="1200" spc="-10" dirty="0">
                <a:solidFill>
                  <a:srgbClr val="000000"/>
                </a:solidFill>
                <a:latin typeface="Times New Roman"/>
                <a:cs typeface="Times New Roman"/>
              </a:rPr>
              <a:t> </a:t>
            </a:r>
            <a:r>
              <a:rPr sz="1200" dirty="0">
                <a:solidFill>
                  <a:srgbClr val="000000"/>
                </a:solidFill>
                <a:latin typeface="Georgia"/>
                <a:cs typeface="Georgia"/>
              </a:rPr>
              <a:t>River</a:t>
            </a:r>
          </a:p>
        </p:txBody>
      </p:sp>
      <p:sp>
        <p:nvSpPr>
          <p:cNvPr id="19" name="object 19"/>
          <p:cNvSpPr txBox="1"/>
          <p:nvPr/>
        </p:nvSpPr>
        <p:spPr>
          <a:xfrm>
            <a:off x="9063741" y="3247716"/>
            <a:ext cx="648183" cy="182401"/>
          </a:xfrm>
          <a:prstGeom prst="rect">
            <a:avLst/>
          </a:prstGeom>
        </p:spPr>
        <p:txBody>
          <a:bodyPr vert="horz" wrap="square" lIns="0" tIns="0" rIns="0" bIns="0" rtlCol="0">
            <a:spAutoFit/>
          </a:bodyPr>
          <a:lstStyle/>
          <a:p>
            <a:pPr marL="0" marR="0">
              <a:lnSpc>
                <a:spcPts val="1136"/>
              </a:lnSpc>
              <a:spcBef>
                <a:spcPts val="0"/>
              </a:spcBef>
              <a:spcAft>
                <a:spcPts val="0"/>
              </a:spcAft>
            </a:pPr>
            <a:r>
              <a:rPr sz="1000" dirty="0">
                <a:solidFill>
                  <a:srgbClr val="FFFFFF"/>
                </a:solidFill>
                <a:latin typeface="Georgia"/>
                <a:cs typeface="Georgia"/>
              </a:rPr>
              <a:t>Varanasi</a:t>
            </a:r>
          </a:p>
        </p:txBody>
      </p:sp>
      <p:sp>
        <p:nvSpPr>
          <p:cNvPr id="20" name="object 20"/>
          <p:cNvSpPr txBox="1"/>
          <p:nvPr/>
        </p:nvSpPr>
        <p:spPr>
          <a:xfrm>
            <a:off x="1697326" y="3310864"/>
            <a:ext cx="2557304" cy="394141"/>
          </a:xfrm>
          <a:prstGeom prst="rect">
            <a:avLst/>
          </a:prstGeom>
        </p:spPr>
        <p:txBody>
          <a:bodyPr vert="horz" wrap="square" lIns="0" tIns="0" rIns="0" bIns="0" rtlCol="0">
            <a:spAutoFit/>
          </a:bodyPr>
          <a:lstStyle/>
          <a:p>
            <a:pPr marL="0" marR="0">
              <a:lnSpc>
                <a:spcPts val="1363"/>
              </a:lnSpc>
              <a:spcBef>
                <a:spcPts val="0"/>
              </a:spcBef>
              <a:spcAft>
                <a:spcPts val="0"/>
              </a:spcAft>
            </a:pPr>
            <a:r>
              <a:rPr sz="1200" dirty="0">
                <a:solidFill>
                  <a:srgbClr val="000000"/>
                </a:solidFill>
                <a:latin typeface="Georgia"/>
                <a:cs typeface="Georgia"/>
              </a:rPr>
              <a:t>Kollam-Kottappuram</a:t>
            </a:r>
            <a:r>
              <a:rPr sz="1200" spc="-10" dirty="0">
                <a:solidFill>
                  <a:srgbClr val="000000"/>
                </a:solidFill>
                <a:latin typeface="Times New Roman"/>
                <a:cs typeface="Times New Roman"/>
              </a:rPr>
              <a:t> </a:t>
            </a:r>
            <a:r>
              <a:rPr sz="1200" dirty="0">
                <a:solidFill>
                  <a:srgbClr val="000000"/>
                </a:solidFill>
                <a:latin typeface="Georgia"/>
                <a:cs typeface="Georgia"/>
              </a:rPr>
              <a:t>of</a:t>
            </a:r>
            <a:r>
              <a:rPr sz="1200" spc="-10" dirty="0">
                <a:solidFill>
                  <a:srgbClr val="000000"/>
                </a:solidFill>
                <a:latin typeface="Times New Roman"/>
                <a:cs typeface="Times New Roman"/>
              </a:rPr>
              <a:t> </a:t>
            </a:r>
            <a:r>
              <a:rPr sz="1200" dirty="0">
                <a:solidFill>
                  <a:srgbClr val="000000"/>
                </a:solidFill>
                <a:latin typeface="Georgia"/>
                <a:cs typeface="Georgia"/>
              </a:rPr>
              <a:t>West</a:t>
            </a:r>
            <a:r>
              <a:rPr sz="1200" spc="-10" dirty="0">
                <a:solidFill>
                  <a:srgbClr val="000000"/>
                </a:solidFill>
                <a:latin typeface="Times New Roman"/>
                <a:cs typeface="Times New Roman"/>
              </a:rPr>
              <a:t> </a:t>
            </a:r>
            <a:r>
              <a:rPr sz="1200" dirty="0">
                <a:solidFill>
                  <a:srgbClr val="000000"/>
                </a:solidFill>
                <a:latin typeface="Georgia"/>
                <a:cs typeface="Georgia"/>
              </a:rPr>
              <a:t>Coast</a:t>
            </a:r>
          </a:p>
          <a:p>
            <a:pPr marL="0" marR="0">
              <a:lnSpc>
                <a:spcPts val="1363"/>
              </a:lnSpc>
              <a:spcBef>
                <a:spcPts val="26"/>
              </a:spcBef>
              <a:spcAft>
                <a:spcPts val="0"/>
              </a:spcAft>
            </a:pPr>
            <a:r>
              <a:rPr sz="1200" dirty="0">
                <a:solidFill>
                  <a:srgbClr val="000000"/>
                </a:solidFill>
                <a:latin typeface="Georgia"/>
                <a:cs typeface="Georgia"/>
              </a:rPr>
              <a:t>Canal,</a:t>
            </a:r>
            <a:r>
              <a:rPr sz="1200" spc="-10" dirty="0">
                <a:solidFill>
                  <a:srgbClr val="000000"/>
                </a:solidFill>
                <a:latin typeface="Times New Roman"/>
                <a:cs typeface="Times New Roman"/>
              </a:rPr>
              <a:t> </a:t>
            </a:r>
            <a:r>
              <a:rPr sz="1200" dirty="0">
                <a:solidFill>
                  <a:srgbClr val="000000"/>
                </a:solidFill>
                <a:latin typeface="Georgia"/>
                <a:cs typeface="Georgia"/>
              </a:rPr>
              <a:t>Champakara,</a:t>
            </a:r>
            <a:r>
              <a:rPr sz="1200" spc="-10" dirty="0">
                <a:solidFill>
                  <a:srgbClr val="000000"/>
                </a:solidFill>
                <a:latin typeface="Times New Roman"/>
                <a:cs typeface="Times New Roman"/>
              </a:rPr>
              <a:t> </a:t>
            </a:r>
            <a:r>
              <a:rPr sz="1200" dirty="0">
                <a:solidFill>
                  <a:srgbClr val="000000"/>
                </a:solidFill>
                <a:latin typeface="Georgia"/>
                <a:cs typeface="Georgia"/>
              </a:rPr>
              <a:t>Udyogmandal</a:t>
            </a:r>
          </a:p>
        </p:txBody>
      </p:sp>
      <p:sp>
        <p:nvSpPr>
          <p:cNvPr id="21" name="object 21"/>
          <p:cNvSpPr txBox="1"/>
          <p:nvPr/>
        </p:nvSpPr>
        <p:spPr>
          <a:xfrm>
            <a:off x="4495414" y="3359171"/>
            <a:ext cx="403249" cy="211261"/>
          </a:xfrm>
          <a:prstGeom prst="rect">
            <a:avLst/>
          </a:prstGeom>
        </p:spPr>
        <p:txBody>
          <a:bodyPr vert="horz" wrap="square" lIns="0" tIns="0" rIns="0" bIns="0" rtlCol="0">
            <a:spAutoFit/>
          </a:bodyPr>
          <a:lstStyle/>
          <a:p>
            <a:pPr marL="0" marR="0">
              <a:lnSpc>
                <a:spcPts val="1363"/>
              </a:lnSpc>
              <a:spcBef>
                <a:spcPts val="0"/>
              </a:spcBef>
              <a:spcAft>
                <a:spcPts val="0"/>
              </a:spcAft>
            </a:pPr>
            <a:r>
              <a:rPr sz="1200" dirty="0">
                <a:solidFill>
                  <a:srgbClr val="000000"/>
                </a:solidFill>
                <a:latin typeface="Georgia"/>
                <a:cs typeface="Georgia"/>
              </a:rPr>
              <a:t>365</a:t>
            </a:r>
          </a:p>
        </p:txBody>
      </p:sp>
      <p:sp>
        <p:nvSpPr>
          <p:cNvPr id="22" name="object 22"/>
          <p:cNvSpPr txBox="1"/>
          <p:nvPr/>
        </p:nvSpPr>
        <p:spPr>
          <a:xfrm>
            <a:off x="10663952" y="3366604"/>
            <a:ext cx="767957" cy="182401"/>
          </a:xfrm>
          <a:prstGeom prst="rect">
            <a:avLst/>
          </a:prstGeom>
        </p:spPr>
        <p:txBody>
          <a:bodyPr vert="horz" wrap="square" lIns="0" tIns="0" rIns="0" bIns="0" rtlCol="0">
            <a:spAutoFit/>
          </a:bodyPr>
          <a:lstStyle/>
          <a:p>
            <a:pPr marL="0" marR="0">
              <a:lnSpc>
                <a:spcPts val="1136"/>
              </a:lnSpc>
              <a:spcBef>
                <a:spcPts val="0"/>
              </a:spcBef>
              <a:spcAft>
                <a:spcPts val="0"/>
              </a:spcAft>
            </a:pPr>
            <a:r>
              <a:rPr sz="1000" spc="49" dirty="0">
                <a:solidFill>
                  <a:srgbClr val="FFFFFF"/>
                </a:solidFill>
                <a:latin typeface="Georgia"/>
                <a:cs typeface="Georgia"/>
              </a:rPr>
              <a:t>Kaziranga</a:t>
            </a:r>
          </a:p>
        </p:txBody>
      </p:sp>
      <p:sp>
        <p:nvSpPr>
          <p:cNvPr id="23" name="object 23"/>
          <p:cNvSpPr txBox="1"/>
          <p:nvPr/>
        </p:nvSpPr>
        <p:spPr>
          <a:xfrm>
            <a:off x="660590" y="3937209"/>
            <a:ext cx="3748341" cy="243830"/>
          </a:xfrm>
          <a:prstGeom prst="rect">
            <a:avLst/>
          </a:prstGeom>
        </p:spPr>
        <p:txBody>
          <a:bodyPr vert="horz" wrap="square" lIns="0" tIns="0" rIns="0" bIns="0" rtlCol="0">
            <a:spAutoFit/>
          </a:bodyPr>
          <a:lstStyle/>
          <a:p>
            <a:pPr marL="0" marR="0">
              <a:lnSpc>
                <a:spcPts val="1619"/>
              </a:lnSpc>
              <a:spcBef>
                <a:spcPts val="0"/>
              </a:spcBef>
              <a:spcAft>
                <a:spcPts val="0"/>
              </a:spcAft>
            </a:pPr>
            <a:r>
              <a:rPr sz="1450" dirty="0">
                <a:solidFill>
                  <a:srgbClr val="000000"/>
                </a:solidFill>
                <a:latin typeface="QCDCPD+ArialMT"/>
                <a:cs typeface="QCDCPD+ArialMT"/>
              </a:rPr>
              <a:t>•</a:t>
            </a:r>
            <a:r>
              <a:rPr sz="1450" spc="1380" dirty="0">
                <a:solidFill>
                  <a:srgbClr val="000000"/>
                </a:solidFill>
                <a:latin typeface="Times New Roman"/>
                <a:cs typeface="Times New Roman"/>
              </a:rPr>
              <a:t> </a:t>
            </a:r>
            <a:r>
              <a:rPr sz="1400" dirty="0">
                <a:solidFill>
                  <a:srgbClr val="000000"/>
                </a:solidFill>
                <a:latin typeface="Georgia"/>
                <a:cs typeface="Georgia"/>
              </a:rPr>
              <a:t>Additionally,</a:t>
            </a:r>
            <a:r>
              <a:rPr sz="1400" spc="-12" dirty="0">
                <a:solidFill>
                  <a:srgbClr val="000000"/>
                </a:solidFill>
                <a:latin typeface="Times New Roman"/>
                <a:cs typeface="Times New Roman"/>
              </a:rPr>
              <a:t> </a:t>
            </a:r>
            <a:r>
              <a:rPr sz="1400" dirty="0">
                <a:solidFill>
                  <a:srgbClr val="000000"/>
                </a:solidFill>
                <a:latin typeface="Georgia"/>
                <a:cs typeface="Georgia"/>
              </a:rPr>
              <a:t>river</a:t>
            </a:r>
            <a:r>
              <a:rPr sz="1400" spc="-12" dirty="0">
                <a:solidFill>
                  <a:srgbClr val="000000"/>
                </a:solidFill>
                <a:latin typeface="Times New Roman"/>
                <a:cs typeface="Times New Roman"/>
              </a:rPr>
              <a:t> </a:t>
            </a:r>
            <a:r>
              <a:rPr sz="1400" dirty="0">
                <a:solidFill>
                  <a:srgbClr val="000000"/>
                </a:solidFill>
                <a:latin typeface="Georgia"/>
                <a:cs typeface="Georgia"/>
              </a:rPr>
              <a:t>cruises</a:t>
            </a:r>
            <a:r>
              <a:rPr sz="1400" spc="-11" dirty="0">
                <a:solidFill>
                  <a:srgbClr val="000000"/>
                </a:solidFill>
                <a:latin typeface="Times New Roman"/>
                <a:cs typeface="Times New Roman"/>
              </a:rPr>
              <a:t> </a:t>
            </a:r>
            <a:r>
              <a:rPr sz="1400" dirty="0">
                <a:solidFill>
                  <a:srgbClr val="000000"/>
                </a:solidFill>
                <a:latin typeface="Georgia"/>
                <a:cs typeface="Georgia"/>
              </a:rPr>
              <a:t>also</a:t>
            </a:r>
            <a:r>
              <a:rPr sz="1400" spc="-11" dirty="0">
                <a:solidFill>
                  <a:srgbClr val="000000"/>
                </a:solidFill>
                <a:latin typeface="Times New Roman"/>
                <a:cs typeface="Times New Roman"/>
              </a:rPr>
              <a:t> </a:t>
            </a:r>
            <a:r>
              <a:rPr sz="1400" dirty="0">
                <a:solidFill>
                  <a:srgbClr val="000000"/>
                </a:solidFill>
                <a:latin typeface="Georgia"/>
                <a:cs typeface="Georgia"/>
              </a:rPr>
              <a:t>operate</a:t>
            </a:r>
            <a:r>
              <a:rPr sz="1400" spc="-12" dirty="0">
                <a:solidFill>
                  <a:srgbClr val="000000"/>
                </a:solidFill>
                <a:latin typeface="Times New Roman"/>
                <a:cs typeface="Times New Roman"/>
              </a:rPr>
              <a:t> </a:t>
            </a:r>
            <a:r>
              <a:rPr sz="1400" dirty="0">
                <a:solidFill>
                  <a:srgbClr val="000000"/>
                </a:solidFill>
                <a:latin typeface="Georgia"/>
                <a:cs typeface="Georgia"/>
              </a:rPr>
              <a:t>on:</a:t>
            </a:r>
          </a:p>
        </p:txBody>
      </p:sp>
      <p:sp>
        <p:nvSpPr>
          <p:cNvPr id="25" name="object 25"/>
          <p:cNvSpPr txBox="1"/>
          <p:nvPr/>
        </p:nvSpPr>
        <p:spPr>
          <a:xfrm>
            <a:off x="9806844" y="4003269"/>
            <a:ext cx="585241" cy="182401"/>
          </a:xfrm>
          <a:prstGeom prst="rect">
            <a:avLst/>
          </a:prstGeom>
        </p:spPr>
        <p:txBody>
          <a:bodyPr vert="horz" wrap="square" lIns="0" tIns="0" rIns="0" bIns="0" rtlCol="0">
            <a:spAutoFit/>
          </a:bodyPr>
          <a:lstStyle/>
          <a:p>
            <a:pPr marL="0" marR="0">
              <a:lnSpc>
                <a:spcPts val="1136"/>
              </a:lnSpc>
              <a:spcBef>
                <a:spcPts val="0"/>
              </a:spcBef>
              <a:spcAft>
                <a:spcPts val="0"/>
              </a:spcAft>
            </a:pPr>
            <a:r>
              <a:rPr sz="1000" dirty="0">
                <a:solidFill>
                  <a:srgbClr val="FFFFFF"/>
                </a:solidFill>
                <a:latin typeface="Georgia"/>
                <a:cs typeface="Georgia"/>
              </a:rPr>
              <a:t>Kolkata</a:t>
            </a:r>
          </a:p>
        </p:txBody>
      </p:sp>
      <p:sp>
        <p:nvSpPr>
          <p:cNvPr id="26" name="object 26"/>
          <p:cNvSpPr txBox="1"/>
          <p:nvPr/>
        </p:nvSpPr>
        <p:spPr>
          <a:xfrm>
            <a:off x="1117790" y="4216609"/>
            <a:ext cx="3724878" cy="802630"/>
          </a:xfrm>
          <a:prstGeom prst="rect">
            <a:avLst/>
          </a:prstGeom>
        </p:spPr>
        <p:txBody>
          <a:bodyPr vert="horz" wrap="square" lIns="0" tIns="0" rIns="0" bIns="0" rtlCol="0">
            <a:spAutoFit/>
          </a:bodyPr>
          <a:lstStyle/>
          <a:p>
            <a:pPr marL="0" marR="0">
              <a:lnSpc>
                <a:spcPts val="1619"/>
              </a:lnSpc>
              <a:spcBef>
                <a:spcPts val="0"/>
              </a:spcBef>
              <a:spcAft>
                <a:spcPts val="0"/>
              </a:spcAft>
            </a:pPr>
            <a:r>
              <a:rPr sz="1450" dirty="0">
                <a:solidFill>
                  <a:srgbClr val="000000"/>
                </a:solidFill>
                <a:latin typeface="QCDCPD+ArialMT"/>
                <a:cs typeface="QCDCPD+ArialMT"/>
              </a:rPr>
              <a:t>•</a:t>
            </a:r>
            <a:r>
              <a:rPr sz="1450" spc="1380" dirty="0">
                <a:solidFill>
                  <a:srgbClr val="000000"/>
                </a:solidFill>
                <a:latin typeface="Times New Roman"/>
                <a:cs typeface="Times New Roman"/>
              </a:rPr>
              <a:t> </a:t>
            </a:r>
            <a:r>
              <a:rPr sz="1400" dirty="0">
                <a:solidFill>
                  <a:srgbClr val="000000"/>
                </a:solidFill>
                <a:latin typeface="Georgia"/>
                <a:cs typeface="Georgia"/>
              </a:rPr>
              <a:t>NW-8</a:t>
            </a:r>
            <a:r>
              <a:rPr sz="1400" spc="-12" dirty="0">
                <a:solidFill>
                  <a:srgbClr val="000000"/>
                </a:solidFill>
                <a:latin typeface="Times New Roman"/>
                <a:cs typeface="Times New Roman"/>
              </a:rPr>
              <a:t> </a:t>
            </a:r>
            <a:r>
              <a:rPr sz="1400" dirty="0">
                <a:solidFill>
                  <a:srgbClr val="000000"/>
                </a:solidFill>
                <a:latin typeface="Georgia"/>
                <a:cs typeface="Georgia"/>
              </a:rPr>
              <a:t>(Alappuzha-Changanassery</a:t>
            </a:r>
            <a:r>
              <a:rPr sz="1400" spc="-11" dirty="0">
                <a:solidFill>
                  <a:srgbClr val="000000"/>
                </a:solidFill>
                <a:latin typeface="Times New Roman"/>
                <a:cs typeface="Times New Roman"/>
              </a:rPr>
              <a:t> </a:t>
            </a:r>
            <a:r>
              <a:rPr sz="1400" dirty="0">
                <a:solidFill>
                  <a:srgbClr val="000000"/>
                </a:solidFill>
                <a:latin typeface="Georgia"/>
                <a:cs typeface="Georgia"/>
              </a:rPr>
              <a:t>Canal),</a:t>
            </a:r>
          </a:p>
          <a:p>
            <a:pPr marL="0" marR="0">
              <a:lnSpc>
                <a:spcPts val="1619"/>
              </a:lnSpc>
              <a:spcBef>
                <a:spcPts val="580"/>
              </a:spcBef>
              <a:spcAft>
                <a:spcPts val="0"/>
              </a:spcAft>
            </a:pPr>
            <a:r>
              <a:rPr sz="1450" dirty="0">
                <a:solidFill>
                  <a:srgbClr val="000000"/>
                </a:solidFill>
                <a:latin typeface="QCDCPD+ArialMT"/>
                <a:cs typeface="QCDCPD+ArialMT"/>
              </a:rPr>
              <a:t>•</a:t>
            </a:r>
            <a:r>
              <a:rPr sz="1450" spc="1380" dirty="0">
                <a:solidFill>
                  <a:srgbClr val="000000"/>
                </a:solidFill>
                <a:latin typeface="Times New Roman"/>
                <a:cs typeface="Times New Roman"/>
              </a:rPr>
              <a:t> </a:t>
            </a:r>
            <a:r>
              <a:rPr sz="1400" dirty="0">
                <a:solidFill>
                  <a:srgbClr val="000000"/>
                </a:solidFill>
                <a:latin typeface="Georgia"/>
                <a:cs typeface="Georgia"/>
              </a:rPr>
              <a:t>NW-97</a:t>
            </a:r>
            <a:r>
              <a:rPr sz="1400" spc="-12" dirty="0">
                <a:solidFill>
                  <a:srgbClr val="000000"/>
                </a:solidFill>
                <a:latin typeface="Times New Roman"/>
                <a:cs typeface="Times New Roman"/>
              </a:rPr>
              <a:t> </a:t>
            </a:r>
            <a:r>
              <a:rPr sz="1400" dirty="0">
                <a:solidFill>
                  <a:srgbClr val="000000"/>
                </a:solidFill>
                <a:latin typeface="Georgia"/>
                <a:cs typeface="Georgia"/>
              </a:rPr>
              <a:t>(Sundarban</a:t>
            </a:r>
            <a:r>
              <a:rPr sz="1400" spc="-12" dirty="0">
                <a:solidFill>
                  <a:srgbClr val="000000"/>
                </a:solidFill>
                <a:latin typeface="Times New Roman"/>
                <a:cs typeface="Times New Roman"/>
              </a:rPr>
              <a:t> </a:t>
            </a:r>
            <a:r>
              <a:rPr sz="1400" dirty="0">
                <a:solidFill>
                  <a:srgbClr val="000000"/>
                </a:solidFill>
                <a:latin typeface="Georgia"/>
                <a:cs typeface="Georgia"/>
              </a:rPr>
              <a:t>Waterways)</a:t>
            </a:r>
          </a:p>
          <a:p>
            <a:pPr marL="0" marR="0">
              <a:lnSpc>
                <a:spcPts val="1619"/>
              </a:lnSpc>
              <a:spcBef>
                <a:spcPts val="580"/>
              </a:spcBef>
              <a:spcAft>
                <a:spcPts val="0"/>
              </a:spcAft>
            </a:pPr>
            <a:r>
              <a:rPr sz="1450" dirty="0">
                <a:solidFill>
                  <a:srgbClr val="000000"/>
                </a:solidFill>
                <a:latin typeface="QCDCPD+ArialMT"/>
                <a:cs typeface="QCDCPD+ArialMT"/>
              </a:rPr>
              <a:t>•</a:t>
            </a:r>
            <a:r>
              <a:rPr sz="1450" spc="1380" dirty="0">
                <a:solidFill>
                  <a:srgbClr val="000000"/>
                </a:solidFill>
                <a:latin typeface="Times New Roman"/>
                <a:cs typeface="Times New Roman"/>
              </a:rPr>
              <a:t> </a:t>
            </a:r>
            <a:r>
              <a:rPr sz="1400" dirty="0">
                <a:solidFill>
                  <a:srgbClr val="000000"/>
                </a:solidFill>
                <a:latin typeface="Georgia"/>
                <a:cs typeface="Georgia"/>
              </a:rPr>
              <a:t>Goa</a:t>
            </a:r>
            <a:r>
              <a:rPr sz="1400" spc="-14" dirty="0">
                <a:solidFill>
                  <a:srgbClr val="000000"/>
                </a:solidFill>
                <a:latin typeface="Times New Roman"/>
                <a:cs typeface="Times New Roman"/>
              </a:rPr>
              <a:t> </a:t>
            </a:r>
            <a:r>
              <a:rPr sz="1400" dirty="0">
                <a:solidFill>
                  <a:srgbClr val="000000"/>
                </a:solidFill>
                <a:latin typeface="Georgia"/>
                <a:cs typeface="Georgia"/>
              </a:rPr>
              <a:t>Waterways</a:t>
            </a:r>
          </a:p>
        </p:txBody>
      </p:sp>
      <p:sp>
        <p:nvSpPr>
          <p:cNvPr id="31" name="object 31"/>
          <p:cNvSpPr txBox="1"/>
          <p:nvPr/>
        </p:nvSpPr>
        <p:spPr>
          <a:xfrm>
            <a:off x="1117790" y="5054809"/>
            <a:ext cx="2997604" cy="243830"/>
          </a:xfrm>
          <a:prstGeom prst="rect">
            <a:avLst/>
          </a:prstGeom>
        </p:spPr>
        <p:txBody>
          <a:bodyPr vert="horz" wrap="square" lIns="0" tIns="0" rIns="0" bIns="0" rtlCol="0">
            <a:spAutoFit/>
          </a:bodyPr>
          <a:lstStyle/>
          <a:p>
            <a:pPr marL="0" marR="0">
              <a:lnSpc>
                <a:spcPts val="1619"/>
              </a:lnSpc>
              <a:spcBef>
                <a:spcPts val="0"/>
              </a:spcBef>
              <a:spcAft>
                <a:spcPts val="0"/>
              </a:spcAft>
            </a:pPr>
            <a:r>
              <a:rPr sz="1450" dirty="0">
                <a:solidFill>
                  <a:srgbClr val="000000"/>
                </a:solidFill>
                <a:latin typeface="QCDCPD+ArialMT"/>
                <a:cs typeface="QCDCPD+ArialMT"/>
              </a:rPr>
              <a:t>•</a:t>
            </a:r>
            <a:r>
              <a:rPr sz="1450" spc="1380" dirty="0">
                <a:solidFill>
                  <a:srgbClr val="000000"/>
                </a:solidFill>
                <a:latin typeface="Times New Roman"/>
                <a:cs typeface="Times New Roman"/>
              </a:rPr>
              <a:t> </a:t>
            </a:r>
            <a:r>
              <a:rPr sz="1400" dirty="0">
                <a:solidFill>
                  <a:srgbClr val="000000"/>
                </a:solidFill>
                <a:latin typeface="Georgia"/>
                <a:cs typeface="Georgia"/>
              </a:rPr>
              <a:t>Indo</a:t>
            </a:r>
            <a:r>
              <a:rPr sz="1400" spc="-11" dirty="0">
                <a:solidFill>
                  <a:srgbClr val="000000"/>
                </a:solidFill>
                <a:latin typeface="Times New Roman"/>
                <a:cs typeface="Times New Roman"/>
              </a:rPr>
              <a:t> </a:t>
            </a:r>
            <a:r>
              <a:rPr sz="1400" dirty="0">
                <a:solidFill>
                  <a:srgbClr val="000000"/>
                </a:solidFill>
                <a:latin typeface="Georgia"/>
                <a:cs typeface="Georgia"/>
              </a:rPr>
              <a:t>Bangladesh</a:t>
            </a:r>
            <a:r>
              <a:rPr sz="1400" spc="-11" dirty="0">
                <a:solidFill>
                  <a:srgbClr val="000000"/>
                </a:solidFill>
                <a:latin typeface="Times New Roman"/>
                <a:cs typeface="Times New Roman"/>
              </a:rPr>
              <a:t> </a:t>
            </a:r>
            <a:r>
              <a:rPr sz="1400" dirty="0">
                <a:solidFill>
                  <a:srgbClr val="000000"/>
                </a:solidFill>
                <a:latin typeface="Georgia"/>
                <a:cs typeface="Georgia"/>
              </a:rPr>
              <a:t>protocol</a:t>
            </a:r>
            <a:r>
              <a:rPr sz="1400" spc="-11" dirty="0">
                <a:solidFill>
                  <a:srgbClr val="000000"/>
                </a:solidFill>
                <a:latin typeface="Times New Roman"/>
                <a:cs typeface="Times New Roman"/>
              </a:rPr>
              <a:t> </a:t>
            </a:r>
            <a:r>
              <a:rPr sz="1400" dirty="0">
                <a:solidFill>
                  <a:srgbClr val="000000"/>
                </a:solidFill>
                <a:latin typeface="Georgia"/>
                <a:cs typeface="Georgia"/>
              </a:rPr>
              <a:t>routes</a:t>
            </a:r>
          </a:p>
        </p:txBody>
      </p:sp>
      <p:sp>
        <p:nvSpPr>
          <p:cNvPr id="32" name="object 32"/>
          <p:cNvSpPr txBox="1"/>
          <p:nvPr/>
        </p:nvSpPr>
        <p:spPr>
          <a:xfrm>
            <a:off x="660590" y="5334209"/>
            <a:ext cx="6608412" cy="1081986"/>
          </a:xfrm>
          <a:prstGeom prst="rect">
            <a:avLst/>
          </a:prstGeom>
        </p:spPr>
        <p:txBody>
          <a:bodyPr vert="horz" wrap="square" lIns="0" tIns="0" rIns="0" bIns="0" rtlCol="0">
            <a:spAutoFit/>
          </a:bodyPr>
          <a:lstStyle/>
          <a:p>
            <a:pPr marL="0" marR="0">
              <a:lnSpc>
                <a:spcPts val="1619"/>
              </a:lnSpc>
              <a:spcBef>
                <a:spcPts val="0"/>
              </a:spcBef>
              <a:spcAft>
                <a:spcPts val="0"/>
              </a:spcAft>
            </a:pPr>
            <a:r>
              <a:rPr sz="1450" dirty="0">
                <a:solidFill>
                  <a:srgbClr val="000000"/>
                </a:solidFill>
                <a:latin typeface="QCDCPD+ArialMT"/>
                <a:cs typeface="QCDCPD+ArialMT"/>
              </a:rPr>
              <a:t>•</a:t>
            </a:r>
            <a:r>
              <a:rPr sz="1450" spc="1380" dirty="0">
                <a:solidFill>
                  <a:srgbClr val="000000"/>
                </a:solidFill>
                <a:latin typeface="Times New Roman"/>
                <a:cs typeface="Times New Roman"/>
              </a:rPr>
              <a:t> </a:t>
            </a:r>
            <a:r>
              <a:rPr sz="1400" dirty="0">
                <a:solidFill>
                  <a:srgbClr val="000000"/>
                </a:solidFill>
                <a:latin typeface="Georgia"/>
                <a:cs typeface="Georgia"/>
              </a:rPr>
              <a:t>Numerous</a:t>
            </a:r>
            <a:r>
              <a:rPr sz="1400" spc="-11" dirty="0">
                <a:solidFill>
                  <a:srgbClr val="000000"/>
                </a:solidFill>
                <a:latin typeface="Times New Roman"/>
                <a:cs typeface="Times New Roman"/>
              </a:rPr>
              <a:t> </a:t>
            </a:r>
            <a:r>
              <a:rPr sz="1400" dirty="0">
                <a:solidFill>
                  <a:srgbClr val="000000"/>
                </a:solidFill>
                <a:latin typeface="Georgia"/>
                <a:cs typeface="Georgia"/>
              </a:rPr>
              <a:t>Heritage</a:t>
            </a:r>
            <a:r>
              <a:rPr sz="1400" spc="-11" dirty="0">
                <a:solidFill>
                  <a:srgbClr val="000000"/>
                </a:solidFill>
                <a:latin typeface="Times New Roman"/>
                <a:cs typeface="Times New Roman"/>
              </a:rPr>
              <a:t> </a:t>
            </a:r>
            <a:r>
              <a:rPr sz="1400" dirty="0">
                <a:solidFill>
                  <a:srgbClr val="000000"/>
                </a:solidFill>
                <a:latin typeface="Georgia"/>
                <a:cs typeface="Georgia"/>
              </a:rPr>
              <a:t>habitations,</a:t>
            </a:r>
            <a:r>
              <a:rPr sz="1400" spc="-12" dirty="0">
                <a:solidFill>
                  <a:srgbClr val="000000"/>
                </a:solidFill>
                <a:latin typeface="Times New Roman"/>
                <a:cs typeface="Times New Roman"/>
              </a:rPr>
              <a:t> </a:t>
            </a:r>
            <a:r>
              <a:rPr sz="1400" dirty="0">
                <a:solidFill>
                  <a:srgbClr val="000000"/>
                </a:solidFill>
                <a:latin typeface="Georgia"/>
                <a:cs typeface="Georgia"/>
              </a:rPr>
              <a:t>religious</a:t>
            </a:r>
            <a:r>
              <a:rPr sz="1400" spc="-11" dirty="0">
                <a:solidFill>
                  <a:srgbClr val="000000"/>
                </a:solidFill>
                <a:latin typeface="Times New Roman"/>
                <a:cs typeface="Times New Roman"/>
              </a:rPr>
              <a:t> </a:t>
            </a:r>
            <a:r>
              <a:rPr sz="1400" dirty="0">
                <a:solidFill>
                  <a:srgbClr val="000000"/>
                </a:solidFill>
                <a:latin typeface="Georgia"/>
                <a:cs typeface="Georgia"/>
              </a:rPr>
              <a:t>places,</a:t>
            </a:r>
            <a:r>
              <a:rPr sz="1400" spc="-12" dirty="0">
                <a:solidFill>
                  <a:srgbClr val="000000"/>
                </a:solidFill>
                <a:latin typeface="Times New Roman"/>
                <a:cs typeface="Times New Roman"/>
              </a:rPr>
              <a:t> </a:t>
            </a:r>
            <a:r>
              <a:rPr sz="1400" dirty="0">
                <a:solidFill>
                  <a:srgbClr val="000000"/>
                </a:solidFill>
                <a:latin typeface="Georgia"/>
                <a:cs typeface="Georgia"/>
              </a:rPr>
              <a:t>buildings,</a:t>
            </a:r>
            <a:r>
              <a:rPr sz="1400" spc="-12" dirty="0">
                <a:solidFill>
                  <a:srgbClr val="000000"/>
                </a:solidFill>
                <a:latin typeface="Times New Roman"/>
                <a:cs typeface="Times New Roman"/>
              </a:rPr>
              <a:t> </a:t>
            </a:r>
            <a:r>
              <a:rPr sz="1400" dirty="0">
                <a:solidFill>
                  <a:srgbClr val="000000"/>
                </a:solidFill>
                <a:latin typeface="Georgia"/>
                <a:cs typeface="Georgia"/>
              </a:rPr>
              <a:t>wildlife</a:t>
            </a:r>
          </a:p>
          <a:p>
            <a:pPr marL="285750" marR="0">
              <a:lnSpc>
                <a:spcPts val="1590"/>
              </a:lnSpc>
              <a:spcBef>
                <a:spcPts val="608"/>
              </a:spcBef>
              <a:spcAft>
                <a:spcPts val="0"/>
              </a:spcAft>
            </a:pPr>
            <a:r>
              <a:rPr sz="1400" dirty="0">
                <a:solidFill>
                  <a:srgbClr val="000000"/>
                </a:solidFill>
                <a:latin typeface="Georgia"/>
                <a:cs typeface="Georgia"/>
              </a:rPr>
              <a:t>sanctuaries,</a:t>
            </a:r>
            <a:r>
              <a:rPr sz="1400" spc="-12" dirty="0">
                <a:solidFill>
                  <a:srgbClr val="000000"/>
                </a:solidFill>
                <a:latin typeface="Times New Roman"/>
                <a:cs typeface="Times New Roman"/>
              </a:rPr>
              <a:t> </a:t>
            </a:r>
            <a:r>
              <a:rPr sz="1400" dirty="0">
                <a:solidFill>
                  <a:srgbClr val="000000"/>
                </a:solidFill>
                <a:latin typeface="Georgia"/>
                <a:cs typeface="Georgia"/>
              </a:rPr>
              <a:t>etc.</a:t>
            </a:r>
            <a:r>
              <a:rPr sz="1400" spc="-12" dirty="0">
                <a:solidFill>
                  <a:srgbClr val="000000"/>
                </a:solidFill>
                <a:latin typeface="Times New Roman"/>
                <a:cs typeface="Times New Roman"/>
              </a:rPr>
              <a:t> </a:t>
            </a:r>
            <a:r>
              <a:rPr sz="1400" dirty="0">
                <a:solidFill>
                  <a:srgbClr val="000000"/>
                </a:solidFill>
                <a:latin typeface="Georgia"/>
                <a:cs typeface="Georgia"/>
              </a:rPr>
              <a:t>located</a:t>
            </a:r>
            <a:r>
              <a:rPr sz="1400" spc="-11" dirty="0">
                <a:solidFill>
                  <a:srgbClr val="000000"/>
                </a:solidFill>
                <a:latin typeface="Times New Roman"/>
                <a:cs typeface="Times New Roman"/>
              </a:rPr>
              <a:t> </a:t>
            </a:r>
            <a:r>
              <a:rPr sz="1400" dirty="0">
                <a:solidFill>
                  <a:srgbClr val="000000"/>
                </a:solidFill>
                <a:latin typeface="Georgia"/>
                <a:cs typeface="Georgia"/>
              </a:rPr>
              <a:t>on</a:t>
            </a:r>
            <a:r>
              <a:rPr sz="1400" spc="-14" dirty="0">
                <a:solidFill>
                  <a:srgbClr val="000000"/>
                </a:solidFill>
                <a:latin typeface="Times New Roman"/>
                <a:cs typeface="Times New Roman"/>
              </a:rPr>
              <a:t> </a:t>
            </a:r>
            <a:r>
              <a:rPr sz="1400" dirty="0">
                <a:solidFill>
                  <a:srgbClr val="000000"/>
                </a:solidFill>
                <a:latin typeface="Georgia"/>
                <a:cs typeface="Georgia"/>
              </a:rPr>
              <a:t>the</a:t>
            </a:r>
            <a:r>
              <a:rPr sz="1400" spc="-12" dirty="0">
                <a:solidFill>
                  <a:srgbClr val="000000"/>
                </a:solidFill>
                <a:latin typeface="Times New Roman"/>
                <a:cs typeface="Times New Roman"/>
              </a:rPr>
              <a:t> </a:t>
            </a:r>
            <a:r>
              <a:rPr sz="1400" dirty="0">
                <a:solidFill>
                  <a:srgbClr val="000000"/>
                </a:solidFill>
                <a:latin typeface="Georgia"/>
                <a:cs typeface="Georgia"/>
              </a:rPr>
              <a:t>river</a:t>
            </a:r>
            <a:r>
              <a:rPr sz="1400" spc="-12" dirty="0">
                <a:solidFill>
                  <a:srgbClr val="000000"/>
                </a:solidFill>
                <a:latin typeface="Times New Roman"/>
                <a:cs typeface="Times New Roman"/>
              </a:rPr>
              <a:t> </a:t>
            </a:r>
            <a:r>
              <a:rPr sz="1400" dirty="0">
                <a:solidFill>
                  <a:srgbClr val="000000"/>
                </a:solidFill>
                <a:latin typeface="Georgia"/>
                <a:cs typeface="Georgia"/>
              </a:rPr>
              <a:t>banks</a:t>
            </a:r>
            <a:r>
              <a:rPr sz="1400" spc="-11" dirty="0">
                <a:solidFill>
                  <a:srgbClr val="000000"/>
                </a:solidFill>
                <a:latin typeface="Times New Roman"/>
                <a:cs typeface="Times New Roman"/>
              </a:rPr>
              <a:t> </a:t>
            </a:r>
            <a:r>
              <a:rPr sz="1400" dirty="0">
                <a:solidFill>
                  <a:srgbClr val="000000"/>
                </a:solidFill>
                <a:latin typeface="Georgia"/>
                <a:cs typeface="Georgia"/>
              </a:rPr>
              <a:t>make</a:t>
            </a:r>
            <a:r>
              <a:rPr sz="1400" spc="-11" dirty="0">
                <a:solidFill>
                  <a:srgbClr val="000000"/>
                </a:solidFill>
                <a:latin typeface="Times New Roman"/>
                <a:cs typeface="Times New Roman"/>
              </a:rPr>
              <a:t> </a:t>
            </a:r>
            <a:r>
              <a:rPr sz="1400" dirty="0">
                <a:solidFill>
                  <a:srgbClr val="000000"/>
                </a:solidFill>
                <a:latin typeface="Georgia"/>
                <a:cs typeface="Georgia"/>
              </a:rPr>
              <a:t>river</a:t>
            </a:r>
            <a:r>
              <a:rPr sz="1400" spc="-12" dirty="0">
                <a:solidFill>
                  <a:srgbClr val="000000"/>
                </a:solidFill>
                <a:latin typeface="Times New Roman"/>
                <a:cs typeface="Times New Roman"/>
              </a:rPr>
              <a:t> </a:t>
            </a:r>
            <a:r>
              <a:rPr sz="1400" dirty="0">
                <a:solidFill>
                  <a:srgbClr val="000000"/>
                </a:solidFill>
                <a:latin typeface="Georgia"/>
                <a:cs typeface="Georgia"/>
              </a:rPr>
              <a:t>cruise</a:t>
            </a:r>
            <a:r>
              <a:rPr sz="1400" spc="-12" dirty="0">
                <a:solidFill>
                  <a:srgbClr val="000000"/>
                </a:solidFill>
                <a:latin typeface="Times New Roman"/>
                <a:cs typeface="Times New Roman"/>
              </a:rPr>
              <a:t> </a:t>
            </a:r>
            <a:r>
              <a:rPr sz="1400" dirty="0">
                <a:solidFill>
                  <a:srgbClr val="000000"/>
                </a:solidFill>
                <a:latin typeface="Georgia"/>
                <a:cs typeface="Georgia"/>
              </a:rPr>
              <a:t>tourism</a:t>
            </a:r>
            <a:r>
              <a:rPr sz="1400" spc="-12" dirty="0">
                <a:solidFill>
                  <a:srgbClr val="000000"/>
                </a:solidFill>
                <a:latin typeface="Times New Roman"/>
                <a:cs typeface="Times New Roman"/>
              </a:rPr>
              <a:t> </a:t>
            </a:r>
            <a:r>
              <a:rPr sz="1400" dirty="0">
                <a:solidFill>
                  <a:srgbClr val="000000"/>
                </a:solidFill>
                <a:latin typeface="Georgia"/>
                <a:cs typeface="Georgia"/>
              </a:rPr>
              <a:t>attractive</a:t>
            </a:r>
          </a:p>
          <a:p>
            <a:pPr marL="0" marR="0">
              <a:lnSpc>
                <a:spcPts val="1619"/>
              </a:lnSpc>
              <a:spcBef>
                <a:spcPts val="580"/>
              </a:spcBef>
              <a:spcAft>
                <a:spcPts val="0"/>
              </a:spcAft>
            </a:pPr>
            <a:r>
              <a:rPr sz="1450" dirty="0">
                <a:solidFill>
                  <a:srgbClr val="000000"/>
                </a:solidFill>
                <a:latin typeface="QCDCPD+ArialMT"/>
                <a:cs typeface="QCDCPD+ArialMT"/>
              </a:rPr>
              <a:t>•</a:t>
            </a:r>
            <a:r>
              <a:rPr sz="1450" spc="1380" dirty="0">
                <a:solidFill>
                  <a:srgbClr val="000000"/>
                </a:solidFill>
                <a:latin typeface="Times New Roman"/>
                <a:cs typeface="Times New Roman"/>
              </a:rPr>
              <a:t> </a:t>
            </a:r>
            <a:r>
              <a:rPr sz="1400" dirty="0">
                <a:solidFill>
                  <a:srgbClr val="000000"/>
                </a:solidFill>
                <a:latin typeface="Georgia"/>
                <a:cs typeface="Georgia"/>
              </a:rPr>
              <a:t>River</a:t>
            </a:r>
            <a:r>
              <a:rPr sz="1400" spc="-12" dirty="0">
                <a:solidFill>
                  <a:srgbClr val="000000"/>
                </a:solidFill>
                <a:latin typeface="Times New Roman"/>
                <a:cs typeface="Times New Roman"/>
              </a:rPr>
              <a:t> </a:t>
            </a:r>
            <a:r>
              <a:rPr sz="1400" dirty="0">
                <a:solidFill>
                  <a:srgbClr val="000000"/>
                </a:solidFill>
                <a:latin typeface="Georgia"/>
                <a:cs typeface="Georgia"/>
              </a:rPr>
              <a:t>Cruise</a:t>
            </a:r>
            <a:r>
              <a:rPr sz="1400" spc="-12" dirty="0">
                <a:solidFill>
                  <a:srgbClr val="000000"/>
                </a:solidFill>
                <a:latin typeface="Times New Roman"/>
                <a:cs typeface="Times New Roman"/>
              </a:rPr>
              <a:t> </a:t>
            </a:r>
            <a:r>
              <a:rPr sz="1400" dirty="0">
                <a:solidFill>
                  <a:srgbClr val="000000"/>
                </a:solidFill>
                <a:latin typeface="Georgia"/>
                <a:cs typeface="Georgia"/>
              </a:rPr>
              <a:t>tourism</a:t>
            </a:r>
            <a:r>
              <a:rPr sz="1400" spc="-12" dirty="0">
                <a:solidFill>
                  <a:srgbClr val="000000"/>
                </a:solidFill>
                <a:latin typeface="Times New Roman"/>
                <a:cs typeface="Times New Roman"/>
              </a:rPr>
              <a:t> </a:t>
            </a:r>
            <a:r>
              <a:rPr sz="1400" dirty="0">
                <a:solidFill>
                  <a:srgbClr val="000000"/>
                </a:solidFill>
                <a:latin typeface="Georgia"/>
                <a:cs typeface="Georgia"/>
              </a:rPr>
              <a:t>in</a:t>
            </a:r>
            <a:r>
              <a:rPr sz="1400" spc="-11" dirty="0">
                <a:solidFill>
                  <a:srgbClr val="000000"/>
                </a:solidFill>
                <a:latin typeface="Times New Roman"/>
                <a:cs typeface="Times New Roman"/>
              </a:rPr>
              <a:t> </a:t>
            </a:r>
            <a:r>
              <a:rPr sz="1400" dirty="0">
                <a:solidFill>
                  <a:srgbClr val="000000"/>
                </a:solidFill>
                <a:latin typeface="Georgia"/>
                <a:cs typeface="Georgia"/>
              </a:rPr>
              <a:t>India</a:t>
            </a:r>
            <a:r>
              <a:rPr sz="1400" spc="-12" dirty="0">
                <a:solidFill>
                  <a:srgbClr val="000000"/>
                </a:solidFill>
                <a:latin typeface="Times New Roman"/>
                <a:cs typeface="Times New Roman"/>
              </a:rPr>
              <a:t> </a:t>
            </a:r>
            <a:r>
              <a:rPr sz="1400" dirty="0">
                <a:solidFill>
                  <a:srgbClr val="000000"/>
                </a:solidFill>
                <a:latin typeface="Georgia"/>
                <a:cs typeface="Georgia"/>
              </a:rPr>
              <a:t>comprises</a:t>
            </a:r>
            <a:r>
              <a:rPr sz="1400" spc="-11" dirty="0">
                <a:solidFill>
                  <a:srgbClr val="000000"/>
                </a:solidFill>
                <a:latin typeface="Times New Roman"/>
                <a:cs typeface="Times New Roman"/>
              </a:rPr>
              <a:t> </a:t>
            </a:r>
            <a:r>
              <a:rPr sz="1400" dirty="0">
                <a:solidFill>
                  <a:srgbClr val="000000"/>
                </a:solidFill>
                <a:latin typeface="Georgia"/>
                <a:cs typeface="Georgia"/>
              </a:rPr>
              <a:t>high</a:t>
            </a:r>
            <a:r>
              <a:rPr sz="1400" spc="-11" dirty="0">
                <a:solidFill>
                  <a:srgbClr val="000000"/>
                </a:solidFill>
                <a:latin typeface="Times New Roman"/>
                <a:cs typeface="Times New Roman"/>
              </a:rPr>
              <a:t> </a:t>
            </a:r>
            <a:r>
              <a:rPr sz="1400" dirty="0">
                <a:solidFill>
                  <a:srgbClr val="000000"/>
                </a:solidFill>
                <a:latin typeface="Georgia"/>
                <a:cs typeface="Georgia"/>
              </a:rPr>
              <a:t>end</a:t>
            </a:r>
            <a:r>
              <a:rPr sz="1400" spc="-11" dirty="0">
                <a:solidFill>
                  <a:srgbClr val="000000"/>
                </a:solidFill>
                <a:latin typeface="Times New Roman"/>
                <a:cs typeface="Times New Roman"/>
              </a:rPr>
              <a:t> </a:t>
            </a:r>
            <a:r>
              <a:rPr sz="1400" dirty="0">
                <a:solidFill>
                  <a:srgbClr val="000000"/>
                </a:solidFill>
                <a:latin typeface="Georgia"/>
                <a:cs typeface="Georgia"/>
              </a:rPr>
              <a:t>long</a:t>
            </a:r>
            <a:r>
              <a:rPr sz="1400" spc="-12" dirty="0">
                <a:solidFill>
                  <a:srgbClr val="000000"/>
                </a:solidFill>
                <a:latin typeface="Times New Roman"/>
                <a:cs typeface="Times New Roman"/>
              </a:rPr>
              <a:t> </a:t>
            </a:r>
            <a:r>
              <a:rPr sz="1400" dirty="0">
                <a:solidFill>
                  <a:srgbClr val="000000"/>
                </a:solidFill>
                <a:latin typeface="Georgia"/>
                <a:cs typeface="Georgia"/>
              </a:rPr>
              <a:t>distance</a:t>
            </a:r>
            <a:r>
              <a:rPr sz="1400" spc="-11" dirty="0">
                <a:solidFill>
                  <a:srgbClr val="000000"/>
                </a:solidFill>
                <a:latin typeface="Times New Roman"/>
                <a:cs typeface="Times New Roman"/>
              </a:rPr>
              <a:t> </a:t>
            </a:r>
            <a:r>
              <a:rPr sz="1400" dirty="0">
                <a:solidFill>
                  <a:srgbClr val="000000"/>
                </a:solidFill>
                <a:latin typeface="Georgia"/>
                <a:cs typeface="Georgia"/>
              </a:rPr>
              <a:t>&amp;</a:t>
            </a:r>
            <a:r>
              <a:rPr sz="1400" spc="-12" dirty="0">
                <a:solidFill>
                  <a:srgbClr val="000000"/>
                </a:solidFill>
                <a:latin typeface="Times New Roman"/>
                <a:cs typeface="Times New Roman"/>
              </a:rPr>
              <a:t> </a:t>
            </a:r>
            <a:r>
              <a:rPr sz="1400" dirty="0">
                <a:solidFill>
                  <a:srgbClr val="000000"/>
                </a:solidFill>
                <a:latin typeface="Georgia"/>
                <a:cs typeface="Georgia"/>
              </a:rPr>
              <a:t>local</a:t>
            </a:r>
            <a:r>
              <a:rPr sz="1400" spc="-11" dirty="0">
                <a:solidFill>
                  <a:srgbClr val="000000"/>
                </a:solidFill>
                <a:latin typeface="Times New Roman"/>
                <a:cs typeface="Times New Roman"/>
              </a:rPr>
              <a:t> </a:t>
            </a:r>
            <a:r>
              <a:rPr sz="1400" dirty="0">
                <a:solidFill>
                  <a:srgbClr val="000000"/>
                </a:solidFill>
                <a:latin typeface="Georgia"/>
                <a:cs typeface="Georgia"/>
              </a:rPr>
              <a:t>run</a:t>
            </a:r>
          </a:p>
          <a:p>
            <a:pPr marL="285750" marR="0">
              <a:lnSpc>
                <a:spcPts val="1590"/>
              </a:lnSpc>
              <a:spcBef>
                <a:spcPts val="608"/>
              </a:spcBef>
              <a:spcAft>
                <a:spcPts val="0"/>
              </a:spcAft>
            </a:pPr>
            <a:r>
              <a:rPr sz="1400" dirty="0">
                <a:solidFill>
                  <a:srgbClr val="000000"/>
                </a:solidFill>
                <a:latin typeface="Georgia"/>
                <a:cs typeface="Georgia"/>
              </a:rPr>
              <a:t>cruises</a:t>
            </a:r>
          </a:p>
        </p:txBody>
      </p:sp>
      <p:sp>
        <p:nvSpPr>
          <p:cNvPr id="37" name="object 37"/>
          <p:cNvSpPr txBox="1"/>
          <p:nvPr/>
        </p:nvSpPr>
        <p:spPr>
          <a:xfrm>
            <a:off x="12022772" y="6592658"/>
            <a:ext cx="229641" cy="190500"/>
          </a:xfrm>
          <a:prstGeom prst="rect">
            <a:avLst/>
          </a:prstGeom>
        </p:spPr>
        <p:txBody>
          <a:bodyPr vert="horz" wrap="square" lIns="0" tIns="0" rIns="0" bIns="0" rtlCol="0">
            <a:spAutoFit/>
          </a:bodyPr>
          <a:lstStyle/>
          <a:p>
            <a:pPr marL="0" marR="0">
              <a:lnSpc>
                <a:spcPts val="1200"/>
              </a:lnSpc>
              <a:spcBef>
                <a:spcPts val="0"/>
              </a:spcBef>
              <a:spcAft>
                <a:spcPts val="0"/>
              </a:spcAft>
            </a:pPr>
            <a:r>
              <a:rPr sz="1200" dirty="0">
                <a:solidFill>
                  <a:srgbClr val="898989"/>
                </a:solidFill>
                <a:latin typeface="Calibri"/>
                <a:cs typeface="Calibri"/>
              </a:rPr>
              <a:t>2</a:t>
            </a: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96" y="1268760"/>
            <a:ext cx="5204343" cy="5342511"/>
          </a:xfrm>
          <a:prstGeom prst="rect">
            <a:avLst/>
          </a:prstGeom>
        </p:spPr>
      </p:pic>
      <p:sp>
        <p:nvSpPr>
          <p:cNvPr id="39" name="TextBox 38"/>
          <p:cNvSpPr txBox="1"/>
          <p:nvPr/>
        </p:nvSpPr>
        <p:spPr>
          <a:xfrm>
            <a:off x="839416" y="1681063"/>
            <a:ext cx="5482267" cy="307777"/>
          </a:xfrm>
          <a:prstGeom prst="rect">
            <a:avLst/>
          </a:prstGeom>
          <a:noFill/>
        </p:spPr>
        <p:txBody>
          <a:bodyPr wrap="square" rtlCol="0">
            <a:spAutoFit/>
          </a:bodyPr>
          <a:lstStyle/>
          <a:p>
            <a:r>
              <a:rPr lang="en-US" sz="1400" dirty="0">
                <a:latin typeface="Georgia" panose="02040502050405020303" pitchFamily="18" charset="0"/>
              </a:rPr>
              <a:t>National Waterway stretches where Cruise services are operational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072664" cy="6741368"/>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69866" y="627009"/>
            <a:ext cx="6946754" cy="384423"/>
          </a:xfrm>
          <a:prstGeom prst="rect">
            <a:avLst/>
          </a:prstGeom>
        </p:spPr>
        <p:txBody>
          <a:bodyPr vert="horz" wrap="square" lIns="0" tIns="0" rIns="0" bIns="0" rtlCol="0">
            <a:spAutoFit/>
          </a:bodyPr>
          <a:lstStyle/>
          <a:p>
            <a:pPr marL="0" marR="0">
              <a:lnSpc>
                <a:spcPts val="2726"/>
              </a:lnSpc>
              <a:spcBef>
                <a:spcPts val="0"/>
              </a:spcBef>
              <a:spcAft>
                <a:spcPts val="0"/>
              </a:spcAft>
            </a:pPr>
            <a:r>
              <a:rPr sz="2400" dirty="0">
                <a:solidFill>
                  <a:srgbClr val="0B5395"/>
                </a:solidFill>
                <a:latin typeface="Georgia"/>
                <a:cs typeface="Georgia"/>
              </a:rPr>
              <a:t>River</a:t>
            </a:r>
            <a:r>
              <a:rPr sz="2400" spc="-21" dirty="0">
                <a:solidFill>
                  <a:srgbClr val="0B5395"/>
                </a:solidFill>
                <a:latin typeface="Times New Roman"/>
                <a:cs typeface="Times New Roman"/>
              </a:rPr>
              <a:t> </a:t>
            </a:r>
            <a:r>
              <a:rPr sz="2400" dirty="0">
                <a:solidFill>
                  <a:srgbClr val="0B5395"/>
                </a:solidFill>
                <a:latin typeface="Georgia"/>
                <a:cs typeface="Georgia"/>
              </a:rPr>
              <a:t>Cruise</a:t>
            </a:r>
            <a:r>
              <a:rPr sz="2400" spc="-21" dirty="0">
                <a:solidFill>
                  <a:srgbClr val="0B5395"/>
                </a:solidFill>
                <a:latin typeface="Times New Roman"/>
                <a:cs typeface="Times New Roman"/>
              </a:rPr>
              <a:t> </a:t>
            </a:r>
            <a:r>
              <a:rPr sz="2400" dirty="0">
                <a:solidFill>
                  <a:srgbClr val="0B5395"/>
                </a:solidFill>
                <a:latin typeface="Georgia"/>
                <a:cs typeface="Georgia"/>
              </a:rPr>
              <a:t>Tourism:</a:t>
            </a:r>
            <a:r>
              <a:rPr sz="2400" spc="-21" dirty="0">
                <a:solidFill>
                  <a:srgbClr val="0B5395"/>
                </a:solidFill>
                <a:latin typeface="Times New Roman"/>
                <a:cs typeface="Times New Roman"/>
              </a:rPr>
              <a:t> </a:t>
            </a:r>
            <a:r>
              <a:rPr sz="2400" dirty="0">
                <a:solidFill>
                  <a:srgbClr val="0B5395"/>
                </a:solidFill>
                <a:latin typeface="Georgia"/>
                <a:cs typeface="Georgia"/>
              </a:rPr>
              <a:t>Impact</a:t>
            </a:r>
            <a:r>
              <a:rPr sz="2400" spc="-20" dirty="0">
                <a:solidFill>
                  <a:srgbClr val="0B5395"/>
                </a:solidFill>
                <a:latin typeface="Times New Roman"/>
                <a:cs typeface="Times New Roman"/>
              </a:rPr>
              <a:t> </a:t>
            </a:r>
            <a:r>
              <a:rPr sz="2400" dirty="0">
                <a:solidFill>
                  <a:srgbClr val="0B5395"/>
                </a:solidFill>
                <a:latin typeface="Georgia"/>
                <a:cs typeface="Georgia"/>
              </a:rPr>
              <a:t>on</a:t>
            </a:r>
            <a:r>
              <a:rPr sz="2400" spc="-23" dirty="0">
                <a:solidFill>
                  <a:srgbClr val="0B5395"/>
                </a:solidFill>
                <a:latin typeface="Times New Roman"/>
                <a:cs typeface="Times New Roman"/>
              </a:rPr>
              <a:t> </a:t>
            </a:r>
            <a:r>
              <a:rPr sz="2400" dirty="0">
                <a:solidFill>
                  <a:srgbClr val="0B5395"/>
                </a:solidFill>
                <a:latin typeface="Georgia"/>
                <a:cs typeface="Georgia"/>
              </a:rPr>
              <a:t>local</a:t>
            </a:r>
            <a:r>
              <a:rPr sz="2400" spc="-20" dirty="0">
                <a:solidFill>
                  <a:srgbClr val="0B5395"/>
                </a:solidFill>
                <a:latin typeface="Times New Roman"/>
                <a:cs typeface="Times New Roman"/>
              </a:rPr>
              <a:t> </a:t>
            </a:r>
            <a:r>
              <a:rPr sz="2400" dirty="0">
                <a:solidFill>
                  <a:srgbClr val="0B5395"/>
                </a:solidFill>
                <a:latin typeface="Georgia"/>
                <a:cs typeface="Georgia"/>
              </a:rPr>
              <a:t>Community</a:t>
            </a:r>
          </a:p>
        </p:txBody>
      </p:sp>
      <p:sp>
        <p:nvSpPr>
          <p:cNvPr id="4" name="object 4"/>
          <p:cNvSpPr txBox="1"/>
          <p:nvPr/>
        </p:nvSpPr>
        <p:spPr>
          <a:xfrm>
            <a:off x="1814558" y="2294868"/>
            <a:ext cx="8927789" cy="453481"/>
          </a:xfrm>
          <a:prstGeom prst="rect">
            <a:avLst/>
          </a:prstGeom>
        </p:spPr>
        <p:txBody>
          <a:bodyPr vert="horz" wrap="square" lIns="0" tIns="0" rIns="0" bIns="0" rtlCol="0">
            <a:spAutoFit/>
          </a:bodyPr>
          <a:lstStyle/>
          <a:p>
            <a:pPr marL="0" marR="0">
              <a:lnSpc>
                <a:spcPts val="1590"/>
              </a:lnSpc>
              <a:spcBef>
                <a:spcPts val="0"/>
              </a:spcBef>
              <a:spcAft>
                <a:spcPts val="0"/>
              </a:spcAft>
            </a:pPr>
            <a:r>
              <a:rPr sz="1400" dirty="0">
                <a:solidFill>
                  <a:srgbClr val="000000"/>
                </a:solidFill>
                <a:latin typeface="Georgia"/>
                <a:cs typeface="Georgia"/>
              </a:rPr>
              <a:t>Would</a:t>
            </a:r>
            <a:r>
              <a:rPr sz="1400" spc="-12" dirty="0">
                <a:solidFill>
                  <a:srgbClr val="000000"/>
                </a:solidFill>
                <a:latin typeface="Times New Roman"/>
                <a:cs typeface="Times New Roman"/>
              </a:rPr>
              <a:t> </a:t>
            </a:r>
            <a:r>
              <a:rPr sz="1400" dirty="0">
                <a:solidFill>
                  <a:srgbClr val="000000"/>
                </a:solidFill>
                <a:latin typeface="Georgia"/>
                <a:cs typeface="Georgia"/>
              </a:rPr>
              <a:t>generate</a:t>
            </a:r>
            <a:r>
              <a:rPr sz="1400" spc="-11" dirty="0">
                <a:solidFill>
                  <a:srgbClr val="000000"/>
                </a:solidFill>
                <a:latin typeface="Times New Roman"/>
                <a:cs typeface="Times New Roman"/>
              </a:rPr>
              <a:t> </a:t>
            </a:r>
            <a:r>
              <a:rPr sz="1400" dirty="0">
                <a:solidFill>
                  <a:srgbClr val="000000"/>
                </a:solidFill>
                <a:latin typeface="Georgia"/>
                <a:cs typeface="Georgia"/>
              </a:rPr>
              <a:t>employment</a:t>
            </a:r>
            <a:r>
              <a:rPr sz="1400" spc="-11" dirty="0">
                <a:solidFill>
                  <a:srgbClr val="000000"/>
                </a:solidFill>
                <a:latin typeface="Times New Roman"/>
                <a:cs typeface="Times New Roman"/>
              </a:rPr>
              <a:t> </a:t>
            </a:r>
            <a:r>
              <a:rPr sz="1400" dirty="0">
                <a:solidFill>
                  <a:srgbClr val="000000"/>
                </a:solidFill>
                <a:latin typeface="Georgia"/>
                <a:cs typeface="Georgia"/>
              </a:rPr>
              <a:t>to</a:t>
            </a:r>
            <a:r>
              <a:rPr sz="1400" spc="-11" dirty="0">
                <a:solidFill>
                  <a:srgbClr val="000000"/>
                </a:solidFill>
                <a:latin typeface="Times New Roman"/>
                <a:cs typeface="Times New Roman"/>
              </a:rPr>
              <a:t> </a:t>
            </a:r>
            <a:r>
              <a:rPr sz="1400" dirty="0">
                <a:solidFill>
                  <a:srgbClr val="000000"/>
                </a:solidFill>
                <a:latin typeface="Georgia"/>
                <a:cs typeface="Georgia"/>
              </a:rPr>
              <a:t>the</a:t>
            </a:r>
            <a:r>
              <a:rPr sz="1400" spc="-12" dirty="0">
                <a:solidFill>
                  <a:srgbClr val="000000"/>
                </a:solidFill>
                <a:latin typeface="Times New Roman"/>
                <a:cs typeface="Times New Roman"/>
              </a:rPr>
              <a:t> </a:t>
            </a:r>
            <a:r>
              <a:rPr sz="1400" dirty="0">
                <a:solidFill>
                  <a:srgbClr val="000000"/>
                </a:solidFill>
                <a:latin typeface="Georgia"/>
                <a:cs typeface="Georgia"/>
              </a:rPr>
              <a:t>people</a:t>
            </a:r>
            <a:r>
              <a:rPr sz="1400" spc="-12" dirty="0">
                <a:solidFill>
                  <a:srgbClr val="000000"/>
                </a:solidFill>
                <a:latin typeface="Times New Roman"/>
                <a:cs typeface="Times New Roman"/>
              </a:rPr>
              <a:t> </a:t>
            </a:r>
            <a:r>
              <a:rPr sz="1400" dirty="0">
                <a:solidFill>
                  <a:srgbClr val="000000"/>
                </a:solidFill>
                <a:latin typeface="Georgia"/>
                <a:cs typeface="Georgia"/>
              </a:rPr>
              <a:t>of</a:t>
            </a:r>
            <a:r>
              <a:rPr sz="1400" spc="-12" dirty="0">
                <a:solidFill>
                  <a:srgbClr val="000000"/>
                </a:solidFill>
                <a:latin typeface="Times New Roman"/>
                <a:cs typeface="Times New Roman"/>
              </a:rPr>
              <a:t> </a:t>
            </a:r>
            <a:r>
              <a:rPr sz="1400" dirty="0">
                <a:solidFill>
                  <a:srgbClr val="000000"/>
                </a:solidFill>
                <a:latin typeface="Georgia"/>
                <a:cs typeface="Georgia"/>
              </a:rPr>
              <a:t>both</a:t>
            </a:r>
            <a:r>
              <a:rPr sz="1400" spc="-11" dirty="0">
                <a:solidFill>
                  <a:srgbClr val="000000"/>
                </a:solidFill>
                <a:latin typeface="Times New Roman"/>
                <a:cs typeface="Times New Roman"/>
              </a:rPr>
              <a:t> </a:t>
            </a:r>
            <a:r>
              <a:rPr sz="1400" dirty="0">
                <a:solidFill>
                  <a:srgbClr val="000000"/>
                </a:solidFill>
                <a:latin typeface="Georgia"/>
                <a:cs typeface="Georgia"/>
              </a:rPr>
              <a:t>countries</a:t>
            </a:r>
            <a:r>
              <a:rPr sz="1400" spc="-11" dirty="0">
                <a:solidFill>
                  <a:srgbClr val="000000"/>
                </a:solidFill>
                <a:latin typeface="Times New Roman"/>
                <a:cs typeface="Times New Roman"/>
              </a:rPr>
              <a:t> </a:t>
            </a:r>
            <a:r>
              <a:rPr sz="1400" dirty="0">
                <a:solidFill>
                  <a:srgbClr val="000000"/>
                </a:solidFill>
                <a:latin typeface="Georgia"/>
                <a:cs typeface="Georgia"/>
              </a:rPr>
              <a:t>in</a:t>
            </a:r>
            <a:r>
              <a:rPr sz="1400" spc="-11" dirty="0">
                <a:solidFill>
                  <a:srgbClr val="000000"/>
                </a:solidFill>
                <a:latin typeface="Times New Roman"/>
                <a:cs typeface="Times New Roman"/>
              </a:rPr>
              <a:t> </a:t>
            </a:r>
            <a:r>
              <a:rPr sz="1400" dirty="0">
                <a:solidFill>
                  <a:srgbClr val="000000"/>
                </a:solidFill>
                <a:latin typeface="Georgia"/>
                <a:cs typeface="Georgia"/>
              </a:rPr>
              <a:t>the</a:t>
            </a:r>
            <a:r>
              <a:rPr sz="1400" spc="-12" dirty="0">
                <a:solidFill>
                  <a:srgbClr val="000000"/>
                </a:solidFill>
                <a:latin typeface="Times New Roman"/>
                <a:cs typeface="Times New Roman"/>
              </a:rPr>
              <a:t> </a:t>
            </a:r>
            <a:r>
              <a:rPr sz="1400" dirty="0">
                <a:solidFill>
                  <a:srgbClr val="000000"/>
                </a:solidFill>
                <a:latin typeface="Georgia"/>
                <a:cs typeface="Georgia"/>
              </a:rPr>
              <a:t>form</a:t>
            </a:r>
            <a:r>
              <a:rPr sz="1400" spc="-12" dirty="0">
                <a:solidFill>
                  <a:srgbClr val="000000"/>
                </a:solidFill>
                <a:latin typeface="Times New Roman"/>
                <a:cs typeface="Times New Roman"/>
              </a:rPr>
              <a:t> </a:t>
            </a:r>
            <a:r>
              <a:rPr sz="1400" dirty="0">
                <a:solidFill>
                  <a:srgbClr val="000000"/>
                </a:solidFill>
                <a:latin typeface="Georgia"/>
                <a:cs typeface="Georgia"/>
              </a:rPr>
              <a:t>of</a:t>
            </a:r>
            <a:r>
              <a:rPr sz="1400" spc="-12" dirty="0">
                <a:solidFill>
                  <a:srgbClr val="000000"/>
                </a:solidFill>
                <a:latin typeface="Times New Roman"/>
                <a:cs typeface="Times New Roman"/>
              </a:rPr>
              <a:t> </a:t>
            </a:r>
            <a:r>
              <a:rPr sz="1400" dirty="0">
                <a:solidFill>
                  <a:srgbClr val="000000"/>
                </a:solidFill>
                <a:latin typeface="Georgia"/>
                <a:cs typeface="Georgia"/>
              </a:rPr>
              <a:t>cruise</a:t>
            </a:r>
            <a:r>
              <a:rPr sz="1400" spc="-12" dirty="0">
                <a:solidFill>
                  <a:srgbClr val="000000"/>
                </a:solidFill>
                <a:latin typeface="Times New Roman"/>
                <a:cs typeface="Times New Roman"/>
              </a:rPr>
              <a:t> </a:t>
            </a:r>
            <a:r>
              <a:rPr sz="1400" dirty="0">
                <a:solidFill>
                  <a:srgbClr val="000000"/>
                </a:solidFill>
                <a:latin typeface="Georgia"/>
                <a:cs typeface="Georgia"/>
              </a:rPr>
              <a:t>crew,</a:t>
            </a:r>
            <a:r>
              <a:rPr sz="1400" spc="-12" dirty="0">
                <a:solidFill>
                  <a:srgbClr val="000000"/>
                </a:solidFill>
                <a:latin typeface="Times New Roman"/>
                <a:cs typeface="Times New Roman"/>
              </a:rPr>
              <a:t> </a:t>
            </a:r>
            <a:r>
              <a:rPr sz="1400" dirty="0">
                <a:solidFill>
                  <a:srgbClr val="000000"/>
                </a:solidFill>
                <a:latin typeface="Georgia"/>
                <a:cs typeface="Georgia"/>
              </a:rPr>
              <a:t>jetty</a:t>
            </a:r>
            <a:r>
              <a:rPr sz="1400" spc="-11" dirty="0">
                <a:solidFill>
                  <a:srgbClr val="000000"/>
                </a:solidFill>
                <a:latin typeface="Times New Roman"/>
                <a:cs typeface="Times New Roman"/>
              </a:rPr>
              <a:t> </a:t>
            </a:r>
            <a:r>
              <a:rPr sz="1400" dirty="0">
                <a:solidFill>
                  <a:srgbClr val="000000"/>
                </a:solidFill>
                <a:latin typeface="Georgia"/>
                <a:cs typeface="Georgia"/>
              </a:rPr>
              <a:t>operators,</a:t>
            </a:r>
            <a:r>
              <a:rPr sz="1400" spc="-12" dirty="0">
                <a:solidFill>
                  <a:srgbClr val="000000"/>
                </a:solidFill>
                <a:latin typeface="Times New Roman"/>
                <a:cs typeface="Times New Roman"/>
              </a:rPr>
              <a:t> </a:t>
            </a:r>
            <a:r>
              <a:rPr sz="1400" dirty="0">
                <a:solidFill>
                  <a:srgbClr val="000000"/>
                </a:solidFill>
                <a:latin typeface="Georgia"/>
                <a:cs typeface="Georgia"/>
              </a:rPr>
              <a:t>language</a:t>
            </a:r>
          </a:p>
          <a:p>
            <a:pPr marL="0" marR="0">
              <a:lnSpc>
                <a:spcPts val="1590"/>
              </a:lnSpc>
              <a:spcBef>
                <a:spcPts val="89"/>
              </a:spcBef>
              <a:spcAft>
                <a:spcPts val="0"/>
              </a:spcAft>
            </a:pPr>
            <a:r>
              <a:rPr sz="1400" dirty="0">
                <a:solidFill>
                  <a:srgbClr val="000000"/>
                </a:solidFill>
                <a:latin typeface="Georgia"/>
                <a:cs typeface="Georgia"/>
              </a:rPr>
              <a:t>translator,</a:t>
            </a:r>
            <a:r>
              <a:rPr sz="1400" spc="-12" dirty="0">
                <a:solidFill>
                  <a:srgbClr val="000000"/>
                </a:solidFill>
                <a:latin typeface="Times New Roman"/>
                <a:cs typeface="Times New Roman"/>
              </a:rPr>
              <a:t> </a:t>
            </a:r>
            <a:r>
              <a:rPr sz="1400" dirty="0">
                <a:solidFill>
                  <a:srgbClr val="000000"/>
                </a:solidFill>
                <a:latin typeface="Georgia"/>
                <a:cs typeface="Georgia"/>
              </a:rPr>
              <a:t>local</a:t>
            </a:r>
            <a:r>
              <a:rPr sz="1400" spc="-11" dirty="0">
                <a:solidFill>
                  <a:srgbClr val="000000"/>
                </a:solidFill>
                <a:latin typeface="Times New Roman"/>
                <a:cs typeface="Times New Roman"/>
              </a:rPr>
              <a:t> </a:t>
            </a:r>
            <a:r>
              <a:rPr sz="1400" dirty="0">
                <a:solidFill>
                  <a:srgbClr val="000000"/>
                </a:solidFill>
                <a:latin typeface="Georgia"/>
                <a:cs typeface="Georgia"/>
              </a:rPr>
              <a:t>tourist</a:t>
            </a:r>
            <a:r>
              <a:rPr sz="1400" spc="-11" dirty="0">
                <a:solidFill>
                  <a:srgbClr val="000000"/>
                </a:solidFill>
                <a:latin typeface="Times New Roman"/>
                <a:cs typeface="Times New Roman"/>
              </a:rPr>
              <a:t> </a:t>
            </a:r>
            <a:r>
              <a:rPr sz="1400" dirty="0">
                <a:solidFill>
                  <a:srgbClr val="000000"/>
                </a:solidFill>
                <a:latin typeface="Georgia"/>
                <a:cs typeface="Georgia"/>
              </a:rPr>
              <a:t>guide,</a:t>
            </a:r>
            <a:r>
              <a:rPr sz="1400" spc="-12" dirty="0">
                <a:solidFill>
                  <a:srgbClr val="000000"/>
                </a:solidFill>
                <a:latin typeface="Times New Roman"/>
                <a:cs typeface="Times New Roman"/>
              </a:rPr>
              <a:t> </a:t>
            </a:r>
            <a:r>
              <a:rPr sz="1400" dirty="0">
                <a:solidFill>
                  <a:srgbClr val="000000"/>
                </a:solidFill>
                <a:latin typeface="Georgia"/>
                <a:cs typeface="Georgia"/>
              </a:rPr>
              <a:t>local</a:t>
            </a:r>
            <a:r>
              <a:rPr sz="1400" spc="-11" dirty="0">
                <a:solidFill>
                  <a:srgbClr val="000000"/>
                </a:solidFill>
                <a:latin typeface="Times New Roman"/>
                <a:cs typeface="Times New Roman"/>
              </a:rPr>
              <a:t> </a:t>
            </a:r>
            <a:r>
              <a:rPr sz="1400" dirty="0">
                <a:solidFill>
                  <a:srgbClr val="000000"/>
                </a:solidFill>
                <a:latin typeface="Georgia"/>
                <a:cs typeface="Georgia"/>
              </a:rPr>
              <a:t>cultural</a:t>
            </a:r>
            <a:r>
              <a:rPr sz="1400" spc="-11" dirty="0">
                <a:solidFill>
                  <a:srgbClr val="000000"/>
                </a:solidFill>
                <a:latin typeface="Times New Roman"/>
                <a:cs typeface="Times New Roman"/>
              </a:rPr>
              <a:t> </a:t>
            </a:r>
            <a:r>
              <a:rPr sz="1400" dirty="0">
                <a:solidFill>
                  <a:srgbClr val="000000"/>
                </a:solidFill>
                <a:latin typeface="Georgia"/>
                <a:cs typeface="Georgia"/>
              </a:rPr>
              <a:t>artists,</a:t>
            </a:r>
            <a:r>
              <a:rPr sz="1400" spc="-12" dirty="0">
                <a:solidFill>
                  <a:srgbClr val="000000"/>
                </a:solidFill>
                <a:latin typeface="Times New Roman"/>
                <a:cs typeface="Times New Roman"/>
              </a:rPr>
              <a:t> </a:t>
            </a:r>
            <a:r>
              <a:rPr sz="1400" dirty="0">
                <a:solidFill>
                  <a:srgbClr val="000000"/>
                </a:solidFill>
                <a:latin typeface="Georgia"/>
                <a:cs typeface="Georgia"/>
              </a:rPr>
              <a:t>small</a:t>
            </a:r>
            <a:r>
              <a:rPr sz="1400" spc="-11" dirty="0">
                <a:solidFill>
                  <a:srgbClr val="000000"/>
                </a:solidFill>
                <a:latin typeface="Times New Roman"/>
                <a:cs typeface="Times New Roman"/>
              </a:rPr>
              <a:t> </a:t>
            </a:r>
            <a:r>
              <a:rPr sz="1400" dirty="0">
                <a:solidFill>
                  <a:srgbClr val="000000"/>
                </a:solidFill>
                <a:latin typeface="Georgia"/>
                <a:cs typeface="Georgia"/>
              </a:rPr>
              <a:t>boat</a:t>
            </a:r>
            <a:r>
              <a:rPr sz="1400" spc="-11" dirty="0">
                <a:solidFill>
                  <a:srgbClr val="000000"/>
                </a:solidFill>
                <a:latin typeface="Times New Roman"/>
                <a:cs typeface="Times New Roman"/>
              </a:rPr>
              <a:t> </a:t>
            </a:r>
            <a:r>
              <a:rPr sz="1400" dirty="0">
                <a:solidFill>
                  <a:srgbClr val="000000"/>
                </a:solidFill>
                <a:latin typeface="Georgia"/>
                <a:cs typeface="Georgia"/>
              </a:rPr>
              <a:t>operators</a:t>
            </a:r>
            <a:r>
              <a:rPr sz="1400" spc="-11" dirty="0">
                <a:solidFill>
                  <a:srgbClr val="000000"/>
                </a:solidFill>
                <a:latin typeface="Times New Roman"/>
                <a:cs typeface="Times New Roman"/>
              </a:rPr>
              <a:t> </a:t>
            </a:r>
            <a:r>
              <a:rPr sz="1400" dirty="0">
                <a:solidFill>
                  <a:srgbClr val="000000"/>
                </a:solidFill>
                <a:latin typeface="Georgia"/>
                <a:cs typeface="Georgia"/>
              </a:rPr>
              <a:t>etc.</a:t>
            </a:r>
          </a:p>
        </p:txBody>
      </p:sp>
      <p:sp>
        <p:nvSpPr>
          <p:cNvPr id="5" name="object 5"/>
          <p:cNvSpPr txBox="1"/>
          <p:nvPr/>
        </p:nvSpPr>
        <p:spPr>
          <a:xfrm>
            <a:off x="1759617" y="3194466"/>
            <a:ext cx="5955529" cy="240121"/>
          </a:xfrm>
          <a:prstGeom prst="rect">
            <a:avLst/>
          </a:prstGeom>
        </p:spPr>
        <p:txBody>
          <a:bodyPr vert="horz" wrap="square" lIns="0" tIns="0" rIns="0" bIns="0" rtlCol="0">
            <a:spAutoFit/>
          </a:bodyPr>
          <a:lstStyle/>
          <a:p>
            <a:pPr marL="0" marR="0">
              <a:lnSpc>
                <a:spcPts val="1590"/>
              </a:lnSpc>
              <a:spcBef>
                <a:spcPts val="0"/>
              </a:spcBef>
              <a:spcAft>
                <a:spcPts val="0"/>
              </a:spcAft>
            </a:pPr>
            <a:r>
              <a:rPr sz="1400" dirty="0">
                <a:solidFill>
                  <a:srgbClr val="000000"/>
                </a:solidFill>
                <a:latin typeface="Georgia"/>
                <a:cs typeface="Georgia"/>
              </a:rPr>
              <a:t>Would</a:t>
            </a:r>
            <a:r>
              <a:rPr sz="1400" spc="-12" dirty="0">
                <a:solidFill>
                  <a:srgbClr val="000000"/>
                </a:solidFill>
                <a:latin typeface="Times New Roman"/>
                <a:cs typeface="Times New Roman"/>
              </a:rPr>
              <a:t> </a:t>
            </a:r>
            <a:r>
              <a:rPr sz="1400" dirty="0">
                <a:solidFill>
                  <a:srgbClr val="000000"/>
                </a:solidFill>
                <a:latin typeface="Georgia"/>
                <a:cs typeface="Georgia"/>
              </a:rPr>
              <a:t>be</a:t>
            </a:r>
            <a:r>
              <a:rPr sz="1400" spc="-12" dirty="0">
                <a:solidFill>
                  <a:srgbClr val="000000"/>
                </a:solidFill>
                <a:latin typeface="Times New Roman"/>
                <a:cs typeface="Times New Roman"/>
              </a:rPr>
              <a:t> </a:t>
            </a:r>
            <a:r>
              <a:rPr sz="1400" dirty="0">
                <a:solidFill>
                  <a:srgbClr val="000000"/>
                </a:solidFill>
                <a:latin typeface="Georgia"/>
                <a:cs typeface="Georgia"/>
              </a:rPr>
              <a:t>helpful</a:t>
            </a:r>
            <a:r>
              <a:rPr sz="1400" spc="-11" dirty="0">
                <a:solidFill>
                  <a:srgbClr val="000000"/>
                </a:solidFill>
                <a:latin typeface="Times New Roman"/>
                <a:cs typeface="Times New Roman"/>
              </a:rPr>
              <a:t> </a:t>
            </a:r>
            <a:r>
              <a:rPr sz="1400" dirty="0">
                <a:solidFill>
                  <a:srgbClr val="000000"/>
                </a:solidFill>
                <a:latin typeface="Georgia"/>
                <a:cs typeface="Georgia"/>
              </a:rPr>
              <a:t>for</a:t>
            </a:r>
            <a:r>
              <a:rPr sz="1400" spc="-12" dirty="0">
                <a:solidFill>
                  <a:srgbClr val="000000"/>
                </a:solidFill>
                <a:latin typeface="Times New Roman"/>
                <a:cs typeface="Times New Roman"/>
              </a:rPr>
              <a:t> </a:t>
            </a:r>
            <a:r>
              <a:rPr sz="1400" dirty="0">
                <a:solidFill>
                  <a:srgbClr val="000000"/>
                </a:solidFill>
                <a:latin typeface="Georgia"/>
                <a:cs typeface="Georgia"/>
              </a:rPr>
              <a:t>cultural</a:t>
            </a:r>
            <a:r>
              <a:rPr sz="1400" spc="-11" dirty="0">
                <a:solidFill>
                  <a:srgbClr val="000000"/>
                </a:solidFill>
                <a:latin typeface="Times New Roman"/>
                <a:cs typeface="Times New Roman"/>
              </a:rPr>
              <a:t> </a:t>
            </a:r>
            <a:r>
              <a:rPr sz="1400" dirty="0">
                <a:solidFill>
                  <a:srgbClr val="000000"/>
                </a:solidFill>
                <a:latin typeface="Georgia"/>
                <a:cs typeface="Georgia"/>
              </a:rPr>
              <a:t>enhancement</a:t>
            </a:r>
            <a:r>
              <a:rPr sz="1400" spc="-11" dirty="0">
                <a:solidFill>
                  <a:srgbClr val="000000"/>
                </a:solidFill>
                <a:latin typeface="Times New Roman"/>
                <a:cs typeface="Times New Roman"/>
              </a:rPr>
              <a:t> </a:t>
            </a:r>
            <a:r>
              <a:rPr sz="1400" dirty="0">
                <a:solidFill>
                  <a:srgbClr val="000000"/>
                </a:solidFill>
                <a:latin typeface="Georgia"/>
                <a:cs typeface="Georgia"/>
              </a:rPr>
              <a:t>as</a:t>
            </a:r>
            <a:r>
              <a:rPr sz="1400" spc="-11" dirty="0">
                <a:solidFill>
                  <a:srgbClr val="000000"/>
                </a:solidFill>
                <a:latin typeface="Times New Roman"/>
                <a:cs typeface="Times New Roman"/>
              </a:rPr>
              <a:t> </a:t>
            </a:r>
            <a:r>
              <a:rPr sz="1400" dirty="0">
                <a:solidFill>
                  <a:srgbClr val="000000"/>
                </a:solidFill>
                <a:latin typeface="Georgia"/>
                <a:cs typeface="Georgia"/>
              </a:rPr>
              <a:t>well</a:t>
            </a:r>
            <a:r>
              <a:rPr sz="1400" spc="-11" dirty="0">
                <a:solidFill>
                  <a:srgbClr val="000000"/>
                </a:solidFill>
                <a:latin typeface="Times New Roman"/>
                <a:cs typeface="Times New Roman"/>
              </a:rPr>
              <a:t> </a:t>
            </a:r>
            <a:r>
              <a:rPr sz="1400" dirty="0">
                <a:solidFill>
                  <a:srgbClr val="000000"/>
                </a:solidFill>
                <a:latin typeface="Georgia"/>
                <a:cs typeface="Georgia"/>
              </a:rPr>
              <a:t>as</a:t>
            </a:r>
            <a:r>
              <a:rPr sz="1400" spc="-11" dirty="0">
                <a:solidFill>
                  <a:srgbClr val="000000"/>
                </a:solidFill>
                <a:latin typeface="Times New Roman"/>
                <a:cs typeface="Times New Roman"/>
              </a:rPr>
              <a:t> </a:t>
            </a:r>
            <a:r>
              <a:rPr sz="1400" dirty="0">
                <a:solidFill>
                  <a:srgbClr val="000000"/>
                </a:solidFill>
                <a:latin typeface="Georgia"/>
                <a:cs typeface="Georgia"/>
              </a:rPr>
              <a:t>regional</a:t>
            </a:r>
            <a:r>
              <a:rPr sz="1400" spc="-11" dirty="0">
                <a:solidFill>
                  <a:srgbClr val="000000"/>
                </a:solidFill>
                <a:latin typeface="Times New Roman"/>
                <a:cs typeface="Times New Roman"/>
              </a:rPr>
              <a:t> </a:t>
            </a:r>
            <a:r>
              <a:rPr sz="1400" dirty="0">
                <a:solidFill>
                  <a:srgbClr val="000000"/>
                </a:solidFill>
                <a:latin typeface="Georgia"/>
                <a:cs typeface="Georgia"/>
              </a:rPr>
              <a:t>integration.</a:t>
            </a:r>
          </a:p>
        </p:txBody>
      </p:sp>
      <p:sp>
        <p:nvSpPr>
          <p:cNvPr id="6" name="object 6"/>
          <p:cNvSpPr txBox="1"/>
          <p:nvPr/>
        </p:nvSpPr>
        <p:spPr>
          <a:xfrm>
            <a:off x="1759879" y="3828948"/>
            <a:ext cx="9057359" cy="453482"/>
          </a:xfrm>
          <a:prstGeom prst="rect">
            <a:avLst/>
          </a:prstGeom>
        </p:spPr>
        <p:txBody>
          <a:bodyPr vert="horz" wrap="square" lIns="0" tIns="0" rIns="0" bIns="0" rtlCol="0">
            <a:spAutoFit/>
          </a:bodyPr>
          <a:lstStyle/>
          <a:p>
            <a:pPr marL="0" marR="0">
              <a:lnSpc>
                <a:spcPts val="1590"/>
              </a:lnSpc>
              <a:spcBef>
                <a:spcPts val="0"/>
              </a:spcBef>
              <a:spcAft>
                <a:spcPts val="0"/>
              </a:spcAft>
            </a:pPr>
            <a:r>
              <a:rPr sz="1400" dirty="0">
                <a:solidFill>
                  <a:srgbClr val="000000"/>
                </a:solidFill>
                <a:latin typeface="Georgia"/>
                <a:cs typeface="Georgia"/>
              </a:rPr>
              <a:t>Would</a:t>
            </a:r>
            <a:r>
              <a:rPr sz="1400" spc="-12" dirty="0">
                <a:solidFill>
                  <a:srgbClr val="000000"/>
                </a:solidFill>
                <a:latin typeface="Times New Roman"/>
                <a:cs typeface="Times New Roman"/>
              </a:rPr>
              <a:t> </a:t>
            </a:r>
            <a:r>
              <a:rPr sz="1400" dirty="0">
                <a:solidFill>
                  <a:srgbClr val="000000"/>
                </a:solidFill>
                <a:latin typeface="Georgia"/>
                <a:cs typeface="Georgia"/>
              </a:rPr>
              <a:t>provide</a:t>
            </a:r>
            <a:r>
              <a:rPr sz="1400" spc="-12" dirty="0">
                <a:solidFill>
                  <a:srgbClr val="000000"/>
                </a:solidFill>
                <a:latin typeface="Times New Roman"/>
                <a:cs typeface="Times New Roman"/>
              </a:rPr>
              <a:t> </a:t>
            </a:r>
            <a:r>
              <a:rPr sz="1400" dirty="0">
                <a:solidFill>
                  <a:srgbClr val="000000"/>
                </a:solidFill>
                <a:latin typeface="Georgia"/>
                <a:cs typeface="Georgia"/>
              </a:rPr>
              <a:t>skilled/non-skilled</a:t>
            </a:r>
            <a:r>
              <a:rPr sz="1400" spc="-11" dirty="0">
                <a:solidFill>
                  <a:srgbClr val="000000"/>
                </a:solidFill>
                <a:latin typeface="Times New Roman"/>
                <a:cs typeface="Times New Roman"/>
              </a:rPr>
              <a:t> </a:t>
            </a:r>
            <a:r>
              <a:rPr sz="1400" dirty="0">
                <a:solidFill>
                  <a:srgbClr val="000000"/>
                </a:solidFill>
                <a:latin typeface="Georgia"/>
                <a:cs typeface="Georgia"/>
              </a:rPr>
              <a:t>employment</a:t>
            </a:r>
            <a:r>
              <a:rPr sz="1400" spc="-11" dirty="0">
                <a:solidFill>
                  <a:srgbClr val="000000"/>
                </a:solidFill>
                <a:latin typeface="Times New Roman"/>
                <a:cs typeface="Times New Roman"/>
              </a:rPr>
              <a:t> </a:t>
            </a:r>
            <a:r>
              <a:rPr sz="1400" dirty="0">
                <a:solidFill>
                  <a:srgbClr val="000000"/>
                </a:solidFill>
                <a:latin typeface="Georgia"/>
                <a:cs typeface="Georgia"/>
              </a:rPr>
              <a:t>through</a:t>
            </a:r>
            <a:r>
              <a:rPr sz="1400" spc="-11" dirty="0">
                <a:solidFill>
                  <a:srgbClr val="000000"/>
                </a:solidFill>
                <a:latin typeface="Times New Roman"/>
                <a:cs typeface="Times New Roman"/>
              </a:rPr>
              <a:t> </a:t>
            </a:r>
            <a:r>
              <a:rPr sz="1400" dirty="0">
                <a:solidFill>
                  <a:srgbClr val="000000"/>
                </a:solidFill>
                <a:latin typeface="Georgia"/>
                <a:cs typeface="Georgia"/>
              </a:rPr>
              <a:t>training</a:t>
            </a:r>
            <a:r>
              <a:rPr sz="1400" spc="-11" dirty="0">
                <a:solidFill>
                  <a:srgbClr val="000000"/>
                </a:solidFill>
                <a:latin typeface="Times New Roman"/>
                <a:cs typeface="Times New Roman"/>
              </a:rPr>
              <a:t> </a:t>
            </a:r>
            <a:r>
              <a:rPr sz="1400" dirty="0">
                <a:solidFill>
                  <a:srgbClr val="000000"/>
                </a:solidFill>
                <a:latin typeface="Georgia"/>
                <a:cs typeface="Georgia"/>
              </a:rPr>
              <a:t>of</a:t>
            </a:r>
            <a:r>
              <a:rPr sz="1400" spc="-12" dirty="0">
                <a:solidFill>
                  <a:srgbClr val="000000"/>
                </a:solidFill>
                <a:latin typeface="Times New Roman"/>
                <a:cs typeface="Times New Roman"/>
              </a:rPr>
              <a:t> </a:t>
            </a:r>
            <a:r>
              <a:rPr sz="1400" dirty="0">
                <a:solidFill>
                  <a:srgbClr val="000000"/>
                </a:solidFill>
                <a:latin typeface="Georgia"/>
                <a:cs typeface="Georgia"/>
              </a:rPr>
              <a:t>local</a:t>
            </a:r>
            <a:r>
              <a:rPr sz="1400" spc="-11" dirty="0">
                <a:solidFill>
                  <a:srgbClr val="000000"/>
                </a:solidFill>
                <a:latin typeface="Times New Roman"/>
                <a:cs typeface="Times New Roman"/>
              </a:rPr>
              <a:t> </a:t>
            </a:r>
            <a:r>
              <a:rPr sz="1400" dirty="0">
                <a:solidFill>
                  <a:srgbClr val="000000"/>
                </a:solidFill>
                <a:latin typeface="Georgia"/>
                <a:cs typeface="Georgia"/>
              </a:rPr>
              <a:t>boat</a:t>
            </a:r>
            <a:r>
              <a:rPr sz="1400" spc="-11" dirty="0">
                <a:solidFill>
                  <a:srgbClr val="000000"/>
                </a:solidFill>
                <a:latin typeface="Times New Roman"/>
                <a:cs typeface="Times New Roman"/>
              </a:rPr>
              <a:t> </a:t>
            </a:r>
            <a:r>
              <a:rPr sz="1400" dirty="0">
                <a:solidFill>
                  <a:srgbClr val="000000"/>
                </a:solidFill>
                <a:latin typeface="Georgia"/>
                <a:cs typeface="Georgia"/>
              </a:rPr>
              <a:t>operators,</a:t>
            </a:r>
            <a:r>
              <a:rPr sz="1400" spc="-12" dirty="0">
                <a:solidFill>
                  <a:srgbClr val="000000"/>
                </a:solidFill>
                <a:latin typeface="Times New Roman"/>
                <a:cs typeface="Times New Roman"/>
              </a:rPr>
              <a:t> </a:t>
            </a:r>
            <a:r>
              <a:rPr sz="1400" dirty="0">
                <a:solidFill>
                  <a:srgbClr val="000000"/>
                </a:solidFill>
                <a:latin typeface="Georgia"/>
                <a:cs typeface="Georgia"/>
              </a:rPr>
              <a:t>hoteliers</a:t>
            </a:r>
            <a:r>
              <a:rPr sz="1400" spc="-11" dirty="0">
                <a:solidFill>
                  <a:srgbClr val="000000"/>
                </a:solidFill>
                <a:latin typeface="Times New Roman"/>
                <a:cs typeface="Times New Roman"/>
              </a:rPr>
              <a:t> </a:t>
            </a:r>
            <a:r>
              <a:rPr sz="1400" dirty="0">
                <a:solidFill>
                  <a:srgbClr val="000000"/>
                </a:solidFill>
                <a:latin typeface="Georgia"/>
                <a:cs typeface="Georgia"/>
              </a:rPr>
              <a:t>and</a:t>
            </a:r>
            <a:r>
              <a:rPr sz="1400" spc="-11" dirty="0">
                <a:solidFill>
                  <a:srgbClr val="000000"/>
                </a:solidFill>
                <a:latin typeface="Times New Roman"/>
                <a:cs typeface="Times New Roman"/>
              </a:rPr>
              <a:t> </a:t>
            </a:r>
            <a:r>
              <a:rPr sz="1400" dirty="0">
                <a:solidFill>
                  <a:srgbClr val="000000"/>
                </a:solidFill>
                <a:latin typeface="Georgia"/>
                <a:cs typeface="Georgia"/>
              </a:rPr>
              <a:t>restaurants</a:t>
            </a:r>
          </a:p>
          <a:p>
            <a:pPr marL="0" marR="0">
              <a:lnSpc>
                <a:spcPts val="1590"/>
              </a:lnSpc>
              <a:spcBef>
                <a:spcPts val="89"/>
              </a:spcBef>
              <a:spcAft>
                <a:spcPts val="0"/>
              </a:spcAft>
            </a:pPr>
            <a:r>
              <a:rPr sz="1400" dirty="0">
                <a:solidFill>
                  <a:srgbClr val="000000"/>
                </a:solidFill>
                <a:latin typeface="Georgia"/>
                <a:cs typeface="Georgia"/>
              </a:rPr>
              <a:t>operators</a:t>
            </a:r>
            <a:r>
              <a:rPr sz="1400" spc="-11" dirty="0">
                <a:solidFill>
                  <a:srgbClr val="000000"/>
                </a:solidFill>
                <a:latin typeface="Times New Roman"/>
                <a:cs typeface="Times New Roman"/>
              </a:rPr>
              <a:t> </a:t>
            </a:r>
            <a:r>
              <a:rPr sz="1400" dirty="0">
                <a:solidFill>
                  <a:srgbClr val="000000"/>
                </a:solidFill>
                <a:latin typeface="Georgia"/>
                <a:cs typeface="Georgia"/>
              </a:rPr>
              <a:t>to</a:t>
            </a:r>
            <a:r>
              <a:rPr sz="1400" spc="-11" dirty="0">
                <a:solidFill>
                  <a:srgbClr val="000000"/>
                </a:solidFill>
                <a:latin typeface="Times New Roman"/>
                <a:cs typeface="Times New Roman"/>
              </a:rPr>
              <a:t> </a:t>
            </a:r>
            <a:r>
              <a:rPr sz="1400" dirty="0">
                <a:solidFill>
                  <a:srgbClr val="000000"/>
                </a:solidFill>
                <a:latin typeface="Georgia"/>
                <a:cs typeface="Georgia"/>
              </a:rPr>
              <a:t>handle</a:t>
            </a:r>
            <a:r>
              <a:rPr sz="1400" spc="-12" dirty="0">
                <a:solidFill>
                  <a:srgbClr val="000000"/>
                </a:solidFill>
                <a:latin typeface="Times New Roman"/>
                <a:cs typeface="Times New Roman"/>
              </a:rPr>
              <a:t> </a:t>
            </a:r>
            <a:r>
              <a:rPr sz="1400" dirty="0">
                <a:solidFill>
                  <a:srgbClr val="000000"/>
                </a:solidFill>
                <a:latin typeface="Georgia"/>
                <a:cs typeface="Georgia"/>
              </a:rPr>
              <a:t>international</a:t>
            </a:r>
            <a:r>
              <a:rPr sz="1400" spc="-11" dirty="0">
                <a:solidFill>
                  <a:srgbClr val="000000"/>
                </a:solidFill>
                <a:latin typeface="Times New Roman"/>
                <a:cs typeface="Times New Roman"/>
              </a:rPr>
              <a:t> </a:t>
            </a:r>
            <a:r>
              <a:rPr sz="1400" dirty="0">
                <a:solidFill>
                  <a:srgbClr val="000000"/>
                </a:solidFill>
                <a:latin typeface="Georgia"/>
                <a:cs typeface="Georgia"/>
              </a:rPr>
              <a:t>tourists.</a:t>
            </a:r>
          </a:p>
        </p:txBody>
      </p:sp>
      <p:sp>
        <p:nvSpPr>
          <p:cNvPr id="7" name="object 7"/>
          <p:cNvSpPr txBox="1"/>
          <p:nvPr/>
        </p:nvSpPr>
        <p:spPr>
          <a:xfrm>
            <a:off x="1759879" y="4676788"/>
            <a:ext cx="5424262" cy="240121"/>
          </a:xfrm>
          <a:prstGeom prst="rect">
            <a:avLst/>
          </a:prstGeom>
        </p:spPr>
        <p:txBody>
          <a:bodyPr vert="horz" wrap="square" lIns="0" tIns="0" rIns="0" bIns="0" rtlCol="0">
            <a:spAutoFit/>
          </a:bodyPr>
          <a:lstStyle/>
          <a:p>
            <a:pPr marL="0" marR="0">
              <a:lnSpc>
                <a:spcPts val="1590"/>
              </a:lnSpc>
              <a:spcBef>
                <a:spcPts val="0"/>
              </a:spcBef>
              <a:spcAft>
                <a:spcPts val="0"/>
              </a:spcAft>
            </a:pPr>
            <a:r>
              <a:rPr sz="1400" dirty="0">
                <a:solidFill>
                  <a:srgbClr val="000000"/>
                </a:solidFill>
                <a:latin typeface="Georgia"/>
                <a:cs typeface="Georgia"/>
              </a:rPr>
              <a:t>Would</a:t>
            </a:r>
            <a:r>
              <a:rPr sz="1400" spc="-12" dirty="0">
                <a:solidFill>
                  <a:srgbClr val="000000"/>
                </a:solidFill>
                <a:latin typeface="Times New Roman"/>
                <a:cs typeface="Times New Roman"/>
              </a:rPr>
              <a:t> </a:t>
            </a:r>
            <a:r>
              <a:rPr sz="1400" dirty="0">
                <a:solidFill>
                  <a:srgbClr val="000000"/>
                </a:solidFill>
                <a:latin typeface="Georgia"/>
                <a:cs typeface="Georgia"/>
              </a:rPr>
              <a:t>benefit</a:t>
            </a:r>
            <a:r>
              <a:rPr sz="1400" spc="-11" dirty="0">
                <a:solidFill>
                  <a:srgbClr val="000000"/>
                </a:solidFill>
                <a:latin typeface="Times New Roman"/>
                <a:cs typeface="Times New Roman"/>
              </a:rPr>
              <a:t> </a:t>
            </a:r>
            <a:r>
              <a:rPr sz="1400" dirty="0">
                <a:solidFill>
                  <a:srgbClr val="000000"/>
                </a:solidFill>
                <a:latin typeface="Georgia"/>
                <a:cs typeface="Georgia"/>
              </a:rPr>
              <a:t>the</a:t>
            </a:r>
            <a:r>
              <a:rPr sz="1400" spc="-12" dirty="0">
                <a:solidFill>
                  <a:srgbClr val="000000"/>
                </a:solidFill>
                <a:latin typeface="Times New Roman"/>
                <a:cs typeface="Times New Roman"/>
              </a:rPr>
              <a:t> </a:t>
            </a:r>
            <a:r>
              <a:rPr sz="1400" dirty="0">
                <a:solidFill>
                  <a:srgbClr val="000000"/>
                </a:solidFill>
                <a:latin typeface="Georgia"/>
                <a:cs typeface="Georgia"/>
              </a:rPr>
              <a:t>local</a:t>
            </a:r>
            <a:r>
              <a:rPr sz="1400" spc="-11" dirty="0">
                <a:solidFill>
                  <a:srgbClr val="000000"/>
                </a:solidFill>
                <a:latin typeface="Times New Roman"/>
                <a:cs typeface="Times New Roman"/>
              </a:rPr>
              <a:t> </a:t>
            </a:r>
            <a:r>
              <a:rPr sz="1400" dirty="0">
                <a:solidFill>
                  <a:srgbClr val="000000"/>
                </a:solidFill>
                <a:latin typeface="Georgia"/>
                <a:cs typeface="Georgia"/>
              </a:rPr>
              <a:t>markets</a:t>
            </a:r>
            <a:r>
              <a:rPr sz="1400" spc="-11" dirty="0">
                <a:solidFill>
                  <a:srgbClr val="000000"/>
                </a:solidFill>
                <a:latin typeface="Times New Roman"/>
                <a:cs typeface="Times New Roman"/>
              </a:rPr>
              <a:t> </a:t>
            </a:r>
            <a:r>
              <a:rPr sz="1400" dirty="0">
                <a:solidFill>
                  <a:srgbClr val="000000"/>
                </a:solidFill>
                <a:latin typeface="Georgia"/>
                <a:cs typeface="Georgia"/>
              </a:rPr>
              <a:t>i.e.</a:t>
            </a:r>
            <a:r>
              <a:rPr sz="1400" spc="-11" dirty="0">
                <a:solidFill>
                  <a:srgbClr val="000000"/>
                </a:solidFill>
                <a:latin typeface="Times New Roman"/>
                <a:cs typeface="Times New Roman"/>
              </a:rPr>
              <a:t> </a:t>
            </a:r>
            <a:r>
              <a:rPr sz="1400" dirty="0">
                <a:solidFill>
                  <a:srgbClr val="000000"/>
                </a:solidFill>
                <a:latin typeface="Georgia"/>
                <a:cs typeface="Georgia"/>
              </a:rPr>
              <a:t>handicrafts,</a:t>
            </a:r>
            <a:r>
              <a:rPr sz="1400" spc="-12" dirty="0">
                <a:solidFill>
                  <a:srgbClr val="000000"/>
                </a:solidFill>
                <a:latin typeface="Times New Roman"/>
                <a:cs typeface="Times New Roman"/>
              </a:rPr>
              <a:t> </a:t>
            </a:r>
            <a:r>
              <a:rPr sz="1400" dirty="0">
                <a:solidFill>
                  <a:srgbClr val="000000"/>
                </a:solidFill>
                <a:latin typeface="Georgia"/>
                <a:cs typeface="Georgia"/>
              </a:rPr>
              <a:t>local</a:t>
            </a:r>
            <a:r>
              <a:rPr sz="1400" spc="-11" dirty="0">
                <a:solidFill>
                  <a:srgbClr val="000000"/>
                </a:solidFill>
                <a:latin typeface="Times New Roman"/>
                <a:cs typeface="Times New Roman"/>
              </a:rPr>
              <a:t> </a:t>
            </a:r>
            <a:r>
              <a:rPr sz="1400" dirty="0">
                <a:solidFill>
                  <a:srgbClr val="000000"/>
                </a:solidFill>
                <a:latin typeface="Georgia"/>
                <a:cs typeface="Georgia"/>
              </a:rPr>
              <a:t>produced</a:t>
            </a:r>
            <a:r>
              <a:rPr sz="1400" spc="-12" dirty="0">
                <a:solidFill>
                  <a:srgbClr val="000000"/>
                </a:solidFill>
                <a:latin typeface="Times New Roman"/>
                <a:cs typeface="Times New Roman"/>
              </a:rPr>
              <a:t> </a:t>
            </a:r>
            <a:r>
              <a:rPr sz="1400" dirty="0">
                <a:solidFill>
                  <a:srgbClr val="000000"/>
                </a:solidFill>
                <a:latin typeface="Georgia"/>
                <a:cs typeface="Georgia"/>
              </a:rPr>
              <a:t>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69866" y="627009"/>
            <a:ext cx="4421995" cy="384423"/>
          </a:xfrm>
          <a:prstGeom prst="rect">
            <a:avLst/>
          </a:prstGeom>
        </p:spPr>
        <p:txBody>
          <a:bodyPr vert="horz" wrap="square" lIns="0" tIns="0" rIns="0" bIns="0" rtlCol="0">
            <a:spAutoFit/>
          </a:bodyPr>
          <a:lstStyle/>
          <a:p>
            <a:pPr marL="0" marR="0">
              <a:lnSpc>
                <a:spcPts val="2726"/>
              </a:lnSpc>
              <a:spcBef>
                <a:spcPts val="0"/>
              </a:spcBef>
              <a:spcAft>
                <a:spcPts val="0"/>
              </a:spcAft>
            </a:pPr>
            <a:r>
              <a:rPr sz="2400" dirty="0">
                <a:solidFill>
                  <a:srgbClr val="0B5395"/>
                </a:solidFill>
                <a:latin typeface="Georgia"/>
                <a:cs typeface="Georgia"/>
              </a:rPr>
              <a:t>Vision</a:t>
            </a:r>
            <a:r>
              <a:rPr sz="2400" spc="-21" dirty="0">
                <a:solidFill>
                  <a:srgbClr val="0B5395"/>
                </a:solidFill>
                <a:latin typeface="Times New Roman"/>
                <a:cs typeface="Times New Roman"/>
              </a:rPr>
              <a:t> </a:t>
            </a:r>
            <a:r>
              <a:rPr sz="2400" dirty="0">
                <a:solidFill>
                  <a:srgbClr val="0B5395"/>
                </a:solidFill>
                <a:latin typeface="Georgia"/>
                <a:cs typeface="Georgia"/>
              </a:rPr>
              <a:t>for</a:t>
            </a:r>
            <a:r>
              <a:rPr sz="2400" spc="-23" dirty="0">
                <a:solidFill>
                  <a:srgbClr val="0B5395"/>
                </a:solidFill>
                <a:latin typeface="Times New Roman"/>
                <a:cs typeface="Times New Roman"/>
              </a:rPr>
              <a:t> </a:t>
            </a:r>
            <a:r>
              <a:rPr sz="2400" dirty="0">
                <a:solidFill>
                  <a:srgbClr val="0B5395"/>
                </a:solidFill>
                <a:latin typeface="Georgia"/>
                <a:cs typeface="Georgia"/>
              </a:rPr>
              <a:t>River</a:t>
            </a:r>
            <a:r>
              <a:rPr sz="2400" spc="-21" dirty="0">
                <a:solidFill>
                  <a:srgbClr val="0B5395"/>
                </a:solidFill>
                <a:latin typeface="Times New Roman"/>
                <a:cs typeface="Times New Roman"/>
              </a:rPr>
              <a:t> </a:t>
            </a:r>
            <a:r>
              <a:rPr sz="2400" dirty="0">
                <a:solidFill>
                  <a:srgbClr val="0B5395"/>
                </a:solidFill>
                <a:latin typeface="Georgia"/>
                <a:cs typeface="Georgia"/>
              </a:rPr>
              <a:t>Cruise</a:t>
            </a:r>
            <a:r>
              <a:rPr sz="2400" spc="-21" dirty="0">
                <a:solidFill>
                  <a:srgbClr val="0B5395"/>
                </a:solidFill>
                <a:latin typeface="Times New Roman"/>
                <a:cs typeface="Times New Roman"/>
              </a:rPr>
              <a:t> </a:t>
            </a:r>
            <a:r>
              <a:rPr sz="2400" dirty="0">
                <a:solidFill>
                  <a:srgbClr val="0B5395"/>
                </a:solidFill>
                <a:latin typeface="Georgia"/>
                <a:cs typeface="Georgia"/>
              </a:rPr>
              <a:t>Tourism</a:t>
            </a:r>
          </a:p>
        </p:txBody>
      </p:sp>
      <p:sp>
        <p:nvSpPr>
          <p:cNvPr id="4" name="object 4"/>
          <p:cNvSpPr txBox="1"/>
          <p:nvPr/>
        </p:nvSpPr>
        <p:spPr>
          <a:xfrm>
            <a:off x="1797253" y="2094394"/>
            <a:ext cx="8869076" cy="240121"/>
          </a:xfrm>
          <a:prstGeom prst="rect">
            <a:avLst/>
          </a:prstGeom>
        </p:spPr>
        <p:txBody>
          <a:bodyPr vert="horz" wrap="square" lIns="0" tIns="0" rIns="0" bIns="0" rtlCol="0">
            <a:spAutoFit/>
          </a:bodyPr>
          <a:lstStyle/>
          <a:p>
            <a:pPr marL="0" marR="0">
              <a:lnSpc>
                <a:spcPts val="1590"/>
              </a:lnSpc>
              <a:spcBef>
                <a:spcPts val="0"/>
              </a:spcBef>
              <a:spcAft>
                <a:spcPts val="0"/>
              </a:spcAft>
            </a:pPr>
            <a:r>
              <a:rPr sz="1400" b="1" dirty="0">
                <a:solidFill>
                  <a:srgbClr val="000000"/>
                </a:solidFill>
                <a:latin typeface="Georgia"/>
                <a:cs typeface="Georgia"/>
              </a:rPr>
              <a:t>India</a:t>
            </a:r>
            <a:r>
              <a:rPr sz="1400" b="1" dirty="0">
                <a:solidFill>
                  <a:srgbClr val="000000"/>
                </a:solidFill>
                <a:latin typeface="Times New Roman"/>
                <a:cs typeface="Times New Roman"/>
              </a:rPr>
              <a:t> </a:t>
            </a:r>
            <a:r>
              <a:rPr sz="1400" b="1" dirty="0">
                <a:solidFill>
                  <a:srgbClr val="000000"/>
                </a:solidFill>
                <a:latin typeface="Georgia"/>
                <a:cs typeface="Georgia"/>
              </a:rPr>
              <a:t>is</a:t>
            </a:r>
            <a:r>
              <a:rPr sz="1400" b="1" dirty="0">
                <a:solidFill>
                  <a:srgbClr val="000000"/>
                </a:solidFill>
                <a:latin typeface="Times New Roman"/>
                <a:cs typeface="Times New Roman"/>
              </a:rPr>
              <a:t> </a:t>
            </a:r>
            <a:r>
              <a:rPr sz="1400" b="1" dirty="0">
                <a:solidFill>
                  <a:srgbClr val="000000"/>
                </a:solidFill>
                <a:latin typeface="Georgia"/>
                <a:cs typeface="Georgia"/>
              </a:rPr>
              <a:t>being</a:t>
            </a:r>
            <a:r>
              <a:rPr sz="1400" b="1" dirty="0">
                <a:solidFill>
                  <a:srgbClr val="000000"/>
                </a:solidFill>
                <a:latin typeface="Times New Roman"/>
                <a:cs typeface="Times New Roman"/>
              </a:rPr>
              <a:t> </a:t>
            </a:r>
            <a:r>
              <a:rPr sz="1400" b="1" dirty="0">
                <a:solidFill>
                  <a:srgbClr val="000000"/>
                </a:solidFill>
                <a:latin typeface="Georgia"/>
                <a:cs typeface="Georgia"/>
              </a:rPr>
              <a:t>developed</a:t>
            </a:r>
            <a:r>
              <a:rPr sz="1400" b="1" dirty="0">
                <a:solidFill>
                  <a:srgbClr val="000000"/>
                </a:solidFill>
                <a:latin typeface="Times New Roman"/>
                <a:cs typeface="Times New Roman"/>
              </a:rPr>
              <a:t> </a:t>
            </a:r>
            <a:r>
              <a:rPr sz="1400" b="1" dirty="0">
                <a:solidFill>
                  <a:srgbClr val="000000"/>
                </a:solidFill>
                <a:latin typeface="Georgia"/>
                <a:cs typeface="Georgia"/>
              </a:rPr>
              <a:t>as</a:t>
            </a:r>
            <a:r>
              <a:rPr sz="1400" b="1" dirty="0">
                <a:solidFill>
                  <a:srgbClr val="000000"/>
                </a:solidFill>
                <a:latin typeface="Times New Roman"/>
                <a:cs typeface="Times New Roman"/>
              </a:rPr>
              <a:t> </a:t>
            </a:r>
            <a:r>
              <a:rPr sz="1400" b="1" dirty="0">
                <a:solidFill>
                  <a:srgbClr val="000000"/>
                </a:solidFill>
                <a:latin typeface="Georgia"/>
                <a:cs typeface="Georgia"/>
              </a:rPr>
              <a:t>a</a:t>
            </a:r>
            <a:r>
              <a:rPr sz="1400" b="1" dirty="0">
                <a:solidFill>
                  <a:srgbClr val="000000"/>
                </a:solidFill>
                <a:latin typeface="Times New Roman"/>
                <a:cs typeface="Times New Roman"/>
              </a:rPr>
              <a:t> </a:t>
            </a:r>
            <a:r>
              <a:rPr sz="1400" b="1" dirty="0">
                <a:solidFill>
                  <a:srgbClr val="000000"/>
                </a:solidFill>
                <a:latin typeface="Georgia"/>
                <a:cs typeface="Georgia"/>
              </a:rPr>
              <a:t>Cruise</a:t>
            </a:r>
            <a:r>
              <a:rPr sz="1400" b="1" dirty="0">
                <a:solidFill>
                  <a:srgbClr val="000000"/>
                </a:solidFill>
                <a:latin typeface="Times New Roman"/>
                <a:cs typeface="Times New Roman"/>
              </a:rPr>
              <a:t> </a:t>
            </a:r>
            <a:r>
              <a:rPr sz="1400" b="1" dirty="0">
                <a:solidFill>
                  <a:srgbClr val="000000"/>
                </a:solidFill>
                <a:latin typeface="Georgia"/>
                <a:cs typeface="Georgia"/>
              </a:rPr>
              <a:t>Shipping</a:t>
            </a:r>
            <a:r>
              <a:rPr sz="1400" b="1" dirty="0">
                <a:solidFill>
                  <a:srgbClr val="000000"/>
                </a:solidFill>
                <a:latin typeface="Times New Roman"/>
                <a:cs typeface="Times New Roman"/>
              </a:rPr>
              <a:t> </a:t>
            </a:r>
            <a:r>
              <a:rPr sz="1400" b="1" dirty="0">
                <a:solidFill>
                  <a:srgbClr val="000000"/>
                </a:solidFill>
                <a:latin typeface="Georgia"/>
                <a:cs typeface="Georgia"/>
              </a:rPr>
              <a:t>destination</a:t>
            </a:r>
            <a:r>
              <a:rPr sz="1400" b="1" dirty="0">
                <a:solidFill>
                  <a:srgbClr val="000000"/>
                </a:solidFill>
                <a:latin typeface="Times New Roman"/>
                <a:cs typeface="Times New Roman"/>
              </a:rPr>
              <a:t> </a:t>
            </a:r>
            <a:r>
              <a:rPr sz="1400" b="1" dirty="0">
                <a:solidFill>
                  <a:srgbClr val="000000"/>
                </a:solidFill>
                <a:latin typeface="Georgia"/>
                <a:cs typeface="Georgia"/>
              </a:rPr>
              <a:t>as</a:t>
            </a:r>
            <a:r>
              <a:rPr sz="1400" b="1" dirty="0">
                <a:solidFill>
                  <a:srgbClr val="000000"/>
                </a:solidFill>
                <a:latin typeface="Times New Roman"/>
                <a:cs typeface="Times New Roman"/>
              </a:rPr>
              <a:t> </a:t>
            </a:r>
            <a:r>
              <a:rPr sz="1400" b="1" dirty="0">
                <a:solidFill>
                  <a:srgbClr val="000000"/>
                </a:solidFill>
                <a:latin typeface="Georgia"/>
                <a:cs typeface="Georgia"/>
              </a:rPr>
              <a:t>per</a:t>
            </a:r>
            <a:r>
              <a:rPr sz="1400" b="1" dirty="0">
                <a:solidFill>
                  <a:srgbClr val="000000"/>
                </a:solidFill>
                <a:latin typeface="Times New Roman"/>
                <a:cs typeface="Times New Roman"/>
              </a:rPr>
              <a:t> </a:t>
            </a:r>
            <a:r>
              <a:rPr sz="1400" b="1" dirty="0">
                <a:solidFill>
                  <a:srgbClr val="000000"/>
                </a:solidFill>
                <a:latin typeface="Georgia"/>
                <a:cs typeface="Georgia"/>
              </a:rPr>
              <a:t>the</a:t>
            </a:r>
            <a:r>
              <a:rPr sz="1400" b="1" dirty="0">
                <a:solidFill>
                  <a:srgbClr val="000000"/>
                </a:solidFill>
                <a:latin typeface="Times New Roman"/>
                <a:cs typeface="Times New Roman"/>
              </a:rPr>
              <a:t> </a:t>
            </a:r>
            <a:r>
              <a:rPr sz="1400" b="1" dirty="0">
                <a:solidFill>
                  <a:srgbClr val="000000"/>
                </a:solidFill>
                <a:latin typeface="Georgia"/>
                <a:cs typeface="Georgia"/>
              </a:rPr>
              <a:t>Maritime</a:t>
            </a:r>
            <a:r>
              <a:rPr sz="1400" b="1" dirty="0">
                <a:solidFill>
                  <a:srgbClr val="000000"/>
                </a:solidFill>
                <a:latin typeface="Times New Roman"/>
                <a:cs typeface="Times New Roman"/>
              </a:rPr>
              <a:t> </a:t>
            </a:r>
            <a:r>
              <a:rPr sz="1400" b="1" dirty="0">
                <a:solidFill>
                  <a:srgbClr val="000000"/>
                </a:solidFill>
                <a:latin typeface="Georgia"/>
                <a:cs typeface="Georgia"/>
              </a:rPr>
              <a:t>India</a:t>
            </a:r>
            <a:r>
              <a:rPr sz="1400" b="1" dirty="0">
                <a:solidFill>
                  <a:srgbClr val="000000"/>
                </a:solidFill>
                <a:latin typeface="Times New Roman"/>
                <a:cs typeface="Times New Roman"/>
              </a:rPr>
              <a:t> </a:t>
            </a:r>
            <a:r>
              <a:rPr sz="1400" b="1" dirty="0">
                <a:solidFill>
                  <a:srgbClr val="000000"/>
                </a:solidFill>
                <a:latin typeface="Georgia"/>
                <a:cs typeface="Georgia"/>
              </a:rPr>
              <a:t>Vision</a:t>
            </a:r>
            <a:r>
              <a:rPr sz="1400" b="1" dirty="0">
                <a:solidFill>
                  <a:srgbClr val="000000"/>
                </a:solidFill>
                <a:latin typeface="Times New Roman"/>
                <a:cs typeface="Times New Roman"/>
              </a:rPr>
              <a:t> </a:t>
            </a:r>
            <a:r>
              <a:rPr sz="1400" b="1" dirty="0">
                <a:solidFill>
                  <a:srgbClr val="000000"/>
                </a:solidFill>
                <a:latin typeface="Georgia"/>
                <a:cs typeface="Georgia"/>
              </a:rPr>
              <a:t>2030</a:t>
            </a:r>
          </a:p>
        </p:txBody>
      </p:sp>
      <p:sp>
        <p:nvSpPr>
          <p:cNvPr id="5" name="object 5"/>
          <p:cNvSpPr txBox="1"/>
          <p:nvPr/>
        </p:nvSpPr>
        <p:spPr>
          <a:xfrm>
            <a:off x="1797253" y="2960650"/>
            <a:ext cx="9118524" cy="453481"/>
          </a:xfrm>
          <a:prstGeom prst="rect">
            <a:avLst/>
          </a:prstGeom>
        </p:spPr>
        <p:txBody>
          <a:bodyPr vert="horz" wrap="square" lIns="0" tIns="0" rIns="0" bIns="0" rtlCol="0">
            <a:spAutoFit/>
          </a:bodyPr>
          <a:lstStyle/>
          <a:p>
            <a:pPr marL="0" marR="0">
              <a:lnSpc>
                <a:spcPts val="1590"/>
              </a:lnSpc>
              <a:spcBef>
                <a:spcPts val="0"/>
              </a:spcBef>
              <a:spcAft>
                <a:spcPts val="0"/>
              </a:spcAft>
            </a:pPr>
            <a:r>
              <a:rPr sz="1400" b="1" dirty="0">
                <a:solidFill>
                  <a:srgbClr val="000000"/>
                </a:solidFill>
                <a:latin typeface="Georgia"/>
                <a:cs typeface="Georgia"/>
              </a:rPr>
              <a:t>River</a:t>
            </a:r>
            <a:r>
              <a:rPr sz="1400" b="1" dirty="0">
                <a:solidFill>
                  <a:srgbClr val="000000"/>
                </a:solidFill>
                <a:latin typeface="Times New Roman"/>
                <a:cs typeface="Times New Roman"/>
              </a:rPr>
              <a:t> </a:t>
            </a:r>
            <a:r>
              <a:rPr sz="1400" b="1" dirty="0">
                <a:solidFill>
                  <a:srgbClr val="000000"/>
                </a:solidFill>
                <a:latin typeface="Georgia"/>
                <a:cs typeface="Georgia"/>
              </a:rPr>
              <a:t>cruise</a:t>
            </a:r>
            <a:r>
              <a:rPr sz="1400" b="1" dirty="0">
                <a:solidFill>
                  <a:srgbClr val="000000"/>
                </a:solidFill>
                <a:latin typeface="Times New Roman"/>
                <a:cs typeface="Times New Roman"/>
              </a:rPr>
              <a:t> </a:t>
            </a:r>
            <a:r>
              <a:rPr sz="1400" b="1" dirty="0">
                <a:solidFill>
                  <a:srgbClr val="000000"/>
                </a:solidFill>
                <a:latin typeface="Georgia"/>
                <a:cs typeface="Georgia"/>
              </a:rPr>
              <a:t>tourism</a:t>
            </a:r>
            <a:r>
              <a:rPr sz="1400" b="1" dirty="0">
                <a:solidFill>
                  <a:srgbClr val="000000"/>
                </a:solidFill>
                <a:latin typeface="Times New Roman"/>
                <a:cs typeface="Times New Roman"/>
              </a:rPr>
              <a:t> </a:t>
            </a:r>
            <a:r>
              <a:rPr sz="1400" b="1" dirty="0">
                <a:solidFill>
                  <a:srgbClr val="000000"/>
                </a:solidFill>
                <a:latin typeface="Georgia"/>
                <a:cs typeface="Georgia"/>
              </a:rPr>
              <a:t>on</a:t>
            </a:r>
            <a:r>
              <a:rPr sz="1400" b="1" dirty="0">
                <a:solidFill>
                  <a:srgbClr val="000000"/>
                </a:solidFill>
                <a:latin typeface="Times New Roman"/>
                <a:cs typeface="Times New Roman"/>
              </a:rPr>
              <a:t> </a:t>
            </a:r>
            <a:r>
              <a:rPr sz="1400" b="1" dirty="0">
                <a:solidFill>
                  <a:srgbClr val="000000"/>
                </a:solidFill>
                <a:latin typeface="Georgia"/>
                <a:cs typeface="Georgia"/>
              </a:rPr>
              <a:t>IBP</a:t>
            </a:r>
            <a:r>
              <a:rPr sz="1400" b="1" dirty="0">
                <a:solidFill>
                  <a:srgbClr val="000000"/>
                </a:solidFill>
                <a:latin typeface="Times New Roman"/>
                <a:cs typeface="Times New Roman"/>
              </a:rPr>
              <a:t> </a:t>
            </a:r>
            <a:r>
              <a:rPr sz="1400" b="1" dirty="0">
                <a:solidFill>
                  <a:srgbClr val="000000"/>
                </a:solidFill>
                <a:latin typeface="Georgia"/>
                <a:cs typeface="Georgia"/>
              </a:rPr>
              <a:t>route</a:t>
            </a:r>
            <a:r>
              <a:rPr sz="1400" b="1" dirty="0">
                <a:solidFill>
                  <a:srgbClr val="000000"/>
                </a:solidFill>
                <a:latin typeface="Times New Roman"/>
                <a:cs typeface="Times New Roman"/>
              </a:rPr>
              <a:t> </a:t>
            </a:r>
            <a:r>
              <a:rPr sz="1400" b="1" dirty="0">
                <a:solidFill>
                  <a:srgbClr val="000000"/>
                </a:solidFill>
                <a:latin typeface="Georgia"/>
                <a:cs typeface="Georgia"/>
              </a:rPr>
              <a:t>is</a:t>
            </a:r>
            <a:r>
              <a:rPr sz="1400" b="1" dirty="0">
                <a:solidFill>
                  <a:srgbClr val="000000"/>
                </a:solidFill>
                <a:latin typeface="Times New Roman"/>
                <a:cs typeface="Times New Roman"/>
              </a:rPr>
              <a:t> </a:t>
            </a:r>
            <a:r>
              <a:rPr sz="1400" b="1" dirty="0">
                <a:solidFill>
                  <a:srgbClr val="000000"/>
                </a:solidFill>
                <a:latin typeface="Georgia"/>
                <a:cs typeface="Georgia"/>
              </a:rPr>
              <a:t>being</a:t>
            </a:r>
            <a:r>
              <a:rPr sz="1400" b="1" dirty="0">
                <a:solidFill>
                  <a:srgbClr val="000000"/>
                </a:solidFill>
                <a:latin typeface="Times New Roman"/>
                <a:cs typeface="Times New Roman"/>
              </a:rPr>
              <a:t> </a:t>
            </a:r>
            <a:r>
              <a:rPr sz="1400" b="1" dirty="0">
                <a:solidFill>
                  <a:srgbClr val="000000"/>
                </a:solidFill>
                <a:latin typeface="Georgia"/>
                <a:cs typeface="Georgia"/>
              </a:rPr>
              <a:t>promoted</a:t>
            </a:r>
            <a:r>
              <a:rPr sz="1400" b="1" dirty="0">
                <a:solidFill>
                  <a:srgbClr val="000000"/>
                </a:solidFill>
                <a:latin typeface="Times New Roman"/>
                <a:cs typeface="Times New Roman"/>
              </a:rPr>
              <a:t> </a:t>
            </a:r>
            <a:r>
              <a:rPr sz="1400" b="1" dirty="0">
                <a:solidFill>
                  <a:srgbClr val="000000"/>
                </a:solidFill>
                <a:latin typeface="Georgia"/>
                <a:cs typeface="Georgia"/>
              </a:rPr>
              <a:t>to</a:t>
            </a:r>
            <a:r>
              <a:rPr sz="1400" b="1" dirty="0">
                <a:solidFill>
                  <a:srgbClr val="000000"/>
                </a:solidFill>
                <a:latin typeface="Times New Roman"/>
                <a:cs typeface="Times New Roman"/>
              </a:rPr>
              <a:t> </a:t>
            </a:r>
            <a:r>
              <a:rPr sz="1400" b="1" dirty="0">
                <a:solidFill>
                  <a:srgbClr val="000000"/>
                </a:solidFill>
                <a:latin typeface="Georgia"/>
                <a:cs typeface="Georgia"/>
              </a:rPr>
              <a:t>connect</a:t>
            </a:r>
            <a:r>
              <a:rPr sz="1400" b="1" dirty="0">
                <a:solidFill>
                  <a:srgbClr val="000000"/>
                </a:solidFill>
                <a:latin typeface="Times New Roman"/>
                <a:cs typeface="Times New Roman"/>
              </a:rPr>
              <a:t> </a:t>
            </a:r>
            <a:r>
              <a:rPr sz="1400" b="1" dirty="0">
                <a:solidFill>
                  <a:srgbClr val="000000"/>
                </a:solidFill>
                <a:latin typeface="Georgia"/>
                <a:cs typeface="Georgia"/>
              </a:rPr>
              <a:t>the</a:t>
            </a:r>
            <a:r>
              <a:rPr sz="1400" b="1" dirty="0">
                <a:solidFill>
                  <a:srgbClr val="000000"/>
                </a:solidFill>
                <a:latin typeface="Times New Roman"/>
                <a:cs typeface="Times New Roman"/>
              </a:rPr>
              <a:t> </a:t>
            </a:r>
            <a:r>
              <a:rPr sz="1400" b="1" dirty="0">
                <a:solidFill>
                  <a:srgbClr val="000000"/>
                </a:solidFill>
                <a:latin typeface="Georgia"/>
                <a:cs typeface="Georgia"/>
              </a:rPr>
              <a:t>tourism</a:t>
            </a:r>
            <a:r>
              <a:rPr sz="1400" b="1" dirty="0">
                <a:solidFill>
                  <a:srgbClr val="000000"/>
                </a:solidFill>
                <a:latin typeface="Times New Roman"/>
                <a:cs typeface="Times New Roman"/>
              </a:rPr>
              <a:t> </a:t>
            </a:r>
            <a:r>
              <a:rPr sz="1400" b="1" dirty="0">
                <a:solidFill>
                  <a:srgbClr val="000000"/>
                </a:solidFill>
                <a:latin typeface="Georgia"/>
                <a:cs typeface="Georgia"/>
              </a:rPr>
              <a:t>places</a:t>
            </a:r>
            <a:r>
              <a:rPr sz="1400" b="1" dirty="0">
                <a:solidFill>
                  <a:srgbClr val="000000"/>
                </a:solidFill>
                <a:latin typeface="Times New Roman"/>
                <a:cs typeface="Times New Roman"/>
              </a:rPr>
              <a:t> </a:t>
            </a:r>
            <a:r>
              <a:rPr sz="1400" b="1" dirty="0">
                <a:solidFill>
                  <a:srgbClr val="000000"/>
                </a:solidFill>
                <a:latin typeface="Georgia"/>
                <a:cs typeface="Georgia"/>
              </a:rPr>
              <a:t>on</a:t>
            </a:r>
            <a:r>
              <a:rPr sz="1400" b="1" dirty="0">
                <a:solidFill>
                  <a:srgbClr val="000000"/>
                </a:solidFill>
                <a:latin typeface="Times New Roman"/>
                <a:cs typeface="Times New Roman"/>
              </a:rPr>
              <a:t> </a:t>
            </a:r>
            <a:r>
              <a:rPr sz="1400" b="1" dirty="0">
                <a:solidFill>
                  <a:srgbClr val="000000"/>
                </a:solidFill>
                <a:latin typeface="Georgia"/>
                <a:cs typeface="Georgia"/>
              </a:rPr>
              <a:t>river</a:t>
            </a:r>
            <a:r>
              <a:rPr sz="1400" b="1" dirty="0">
                <a:solidFill>
                  <a:srgbClr val="000000"/>
                </a:solidFill>
                <a:latin typeface="Times New Roman"/>
                <a:cs typeface="Times New Roman"/>
              </a:rPr>
              <a:t> </a:t>
            </a:r>
            <a:r>
              <a:rPr sz="1400" b="1" dirty="0">
                <a:solidFill>
                  <a:srgbClr val="000000"/>
                </a:solidFill>
                <a:latin typeface="Georgia"/>
                <a:cs typeface="Georgia"/>
              </a:rPr>
              <a:t>Ganga,</a:t>
            </a:r>
          </a:p>
          <a:p>
            <a:pPr marL="0" marR="0">
              <a:lnSpc>
                <a:spcPts val="1590"/>
              </a:lnSpc>
              <a:spcBef>
                <a:spcPts val="89"/>
              </a:spcBef>
              <a:spcAft>
                <a:spcPts val="0"/>
              </a:spcAft>
            </a:pPr>
            <a:r>
              <a:rPr sz="1400" b="1" dirty="0">
                <a:solidFill>
                  <a:srgbClr val="000000"/>
                </a:solidFill>
                <a:latin typeface="Georgia"/>
                <a:cs typeface="Georgia"/>
              </a:rPr>
              <a:t>Brahmaputra</a:t>
            </a:r>
            <a:r>
              <a:rPr sz="1400" b="1" dirty="0">
                <a:solidFill>
                  <a:srgbClr val="000000"/>
                </a:solidFill>
                <a:latin typeface="Times New Roman"/>
                <a:cs typeface="Times New Roman"/>
              </a:rPr>
              <a:t> </a:t>
            </a:r>
            <a:r>
              <a:rPr sz="1400" b="1" dirty="0">
                <a:solidFill>
                  <a:srgbClr val="000000"/>
                </a:solidFill>
                <a:latin typeface="Georgia"/>
                <a:cs typeface="Georgia"/>
              </a:rPr>
              <a:t>and</a:t>
            </a:r>
            <a:r>
              <a:rPr sz="1400" b="1" dirty="0">
                <a:solidFill>
                  <a:srgbClr val="000000"/>
                </a:solidFill>
                <a:latin typeface="Times New Roman"/>
                <a:cs typeface="Times New Roman"/>
              </a:rPr>
              <a:t> </a:t>
            </a:r>
            <a:r>
              <a:rPr sz="1400" b="1" dirty="0">
                <a:solidFill>
                  <a:srgbClr val="000000"/>
                </a:solidFill>
                <a:latin typeface="Georgia"/>
                <a:cs typeface="Georgia"/>
              </a:rPr>
              <a:t>rivers</a:t>
            </a:r>
            <a:r>
              <a:rPr sz="1400" b="1" dirty="0">
                <a:solidFill>
                  <a:srgbClr val="000000"/>
                </a:solidFill>
                <a:latin typeface="Times New Roman"/>
                <a:cs typeface="Times New Roman"/>
              </a:rPr>
              <a:t> </a:t>
            </a:r>
            <a:r>
              <a:rPr sz="1400" b="1" dirty="0">
                <a:solidFill>
                  <a:srgbClr val="000000"/>
                </a:solidFill>
                <a:latin typeface="Georgia"/>
                <a:cs typeface="Georgia"/>
              </a:rPr>
              <a:t>in</a:t>
            </a:r>
            <a:r>
              <a:rPr sz="1400" b="1" dirty="0">
                <a:solidFill>
                  <a:srgbClr val="000000"/>
                </a:solidFill>
                <a:latin typeface="Times New Roman"/>
                <a:cs typeface="Times New Roman"/>
              </a:rPr>
              <a:t> </a:t>
            </a:r>
            <a:r>
              <a:rPr sz="1400" b="1" dirty="0">
                <a:solidFill>
                  <a:srgbClr val="000000"/>
                </a:solidFill>
                <a:latin typeface="Georgia"/>
                <a:cs typeface="Georgia"/>
              </a:rPr>
              <a:t>Bangladesh.</a:t>
            </a:r>
          </a:p>
        </p:txBody>
      </p:sp>
      <p:sp>
        <p:nvSpPr>
          <p:cNvPr id="6" name="object 6"/>
          <p:cNvSpPr txBox="1"/>
          <p:nvPr/>
        </p:nvSpPr>
        <p:spPr>
          <a:xfrm>
            <a:off x="1797253" y="3935354"/>
            <a:ext cx="9083871" cy="453482"/>
          </a:xfrm>
          <a:prstGeom prst="rect">
            <a:avLst/>
          </a:prstGeom>
        </p:spPr>
        <p:txBody>
          <a:bodyPr vert="horz" wrap="square" lIns="0" tIns="0" rIns="0" bIns="0" rtlCol="0">
            <a:spAutoFit/>
          </a:bodyPr>
          <a:lstStyle/>
          <a:p>
            <a:pPr marL="0" marR="0">
              <a:lnSpc>
                <a:spcPts val="1590"/>
              </a:lnSpc>
              <a:spcBef>
                <a:spcPts val="0"/>
              </a:spcBef>
              <a:spcAft>
                <a:spcPts val="0"/>
              </a:spcAft>
            </a:pPr>
            <a:r>
              <a:rPr sz="1400" b="1" dirty="0">
                <a:solidFill>
                  <a:srgbClr val="000000"/>
                </a:solidFill>
                <a:latin typeface="Georgia"/>
                <a:cs typeface="Georgia"/>
              </a:rPr>
              <a:t>IWAI</a:t>
            </a:r>
            <a:r>
              <a:rPr sz="1400" b="1" dirty="0">
                <a:solidFill>
                  <a:srgbClr val="000000"/>
                </a:solidFill>
                <a:latin typeface="Times New Roman"/>
                <a:cs typeface="Times New Roman"/>
              </a:rPr>
              <a:t> </a:t>
            </a:r>
            <a:r>
              <a:rPr sz="1400" b="1" dirty="0">
                <a:solidFill>
                  <a:srgbClr val="000000"/>
                </a:solidFill>
                <a:latin typeface="Georgia"/>
                <a:cs typeface="Georgia"/>
              </a:rPr>
              <a:t>is</a:t>
            </a:r>
            <a:r>
              <a:rPr sz="1400" b="1" dirty="0">
                <a:solidFill>
                  <a:srgbClr val="000000"/>
                </a:solidFill>
                <a:latin typeface="Times New Roman"/>
                <a:cs typeface="Times New Roman"/>
              </a:rPr>
              <a:t> </a:t>
            </a:r>
            <a:r>
              <a:rPr sz="1400" b="1" dirty="0">
                <a:solidFill>
                  <a:srgbClr val="000000"/>
                </a:solidFill>
                <a:latin typeface="Georgia"/>
                <a:cs typeface="Georgia"/>
              </a:rPr>
              <a:t>committed</a:t>
            </a:r>
            <a:r>
              <a:rPr sz="1400" b="1" dirty="0">
                <a:solidFill>
                  <a:srgbClr val="000000"/>
                </a:solidFill>
                <a:latin typeface="Times New Roman"/>
                <a:cs typeface="Times New Roman"/>
              </a:rPr>
              <a:t> </a:t>
            </a:r>
            <a:r>
              <a:rPr sz="1400" b="1" dirty="0">
                <a:solidFill>
                  <a:srgbClr val="000000"/>
                </a:solidFill>
                <a:latin typeface="Georgia"/>
                <a:cs typeface="Georgia"/>
              </a:rPr>
              <a:t>towards</a:t>
            </a:r>
            <a:r>
              <a:rPr sz="1400" b="1" dirty="0">
                <a:solidFill>
                  <a:srgbClr val="000000"/>
                </a:solidFill>
                <a:latin typeface="Times New Roman"/>
                <a:cs typeface="Times New Roman"/>
              </a:rPr>
              <a:t> </a:t>
            </a:r>
            <a:r>
              <a:rPr sz="1400" b="1" dirty="0">
                <a:solidFill>
                  <a:srgbClr val="000000"/>
                </a:solidFill>
                <a:latin typeface="Georgia"/>
                <a:cs typeface="Georgia"/>
              </a:rPr>
              <a:t>providing</a:t>
            </a:r>
            <a:r>
              <a:rPr sz="1400" b="1" dirty="0">
                <a:solidFill>
                  <a:srgbClr val="000000"/>
                </a:solidFill>
                <a:latin typeface="Times New Roman"/>
                <a:cs typeface="Times New Roman"/>
              </a:rPr>
              <a:t> </a:t>
            </a:r>
            <a:r>
              <a:rPr sz="1400" b="1" dirty="0">
                <a:solidFill>
                  <a:srgbClr val="000000"/>
                </a:solidFill>
                <a:latin typeface="Georgia"/>
                <a:cs typeface="Georgia"/>
              </a:rPr>
              <a:t>navigable</a:t>
            </a:r>
            <a:r>
              <a:rPr sz="1400" b="1" dirty="0">
                <a:solidFill>
                  <a:srgbClr val="000000"/>
                </a:solidFill>
                <a:latin typeface="Times New Roman"/>
                <a:cs typeface="Times New Roman"/>
              </a:rPr>
              <a:t> </a:t>
            </a:r>
            <a:r>
              <a:rPr sz="1400" b="1" dirty="0">
                <a:solidFill>
                  <a:srgbClr val="000000"/>
                </a:solidFill>
                <a:latin typeface="Georgia"/>
                <a:cs typeface="Georgia"/>
              </a:rPr>
              <a:t>channel</a:t>
            </a:r>
            <a:r>
              <a:rPr sz="1400" b="1" dirty="0">
                <a:solidFill>
                  <a:srgbClr val="000000"/>
                </a:solidFill>
                <a:latin typeface="Times New Roman"/>
                <a:cs typeface="Times New Roman"/>
              </a:rPr>
              <a:t> </a:t>
            </a:r>
            <a:r>
              <a:rPr sz="1400" b="1" dirty="0">
                <a:solidFill>
                  <a:srgbClr val="000000"/>
                </a:solidFill>
                <a:latin typeface="Georgia"/>
                <a:cs typeface="Georgia"/>
              </a:rPr>
              <a:t>for</a:t>
            </a:r>
            <a:r>
              <a:rPr sz="1400" b="1" dirty="0">
                <a:solidFill>
                  <a:srgbClr val="000000"/>
                </a:solidFill>
                <a:latin typeface="Times New Roman"/>
                <a:cs typeface="Times New Roman"/>
              </a:rPr>
              <a:t> </a:t>
            </a:r>
            <a:r>
              <a:rPr sz="1400" b="1" dirty="0">
                <a:solidFill>
                  <a:srgbClr val="000000"/>
                </a:solidFill>
                <a:latin typeface="Georgia"/>
                <a:cs typeface="Georgia"/>
              </a:rPr>
              <a:t>movement</a:t>
            </a:r>
            <a:r>
              <a:rPr sz="1400" b="1" dirty="0">
                <a:solidFill>
                  <a:srgbClr val="000000"/>
                </a:solidFill>
                <a:latin typeface="Times New Roman"/>
                <a:cs typeface="Times New Roman"/>
              </a:rPr>
              <a:t> </a:t>
            </a:r>
            <a:r>
              <a:rPr sz="1400" b="1" dirty="0">
                <a:solidFill>
                  <a:srgbClr val="000000"/>
                </a:solidFill>
                <a:latin typeface="Georgia"/>
                <a:cs typeface="Georgia"/>
              </a:rPr>
              <a:t>of</a:t>
            </a:r>
            <a:r>
              <a:rPr sz="1400" b="1" dirty="0">
                <a:solidFill>
                  <a:srgbClr val="000000"/>
                </a:solidFill>
                <a:latin typeface="Times New Roman"/>
                <a:cs typeface="Times New Roman"/>
              </a:rPr>
              <a:t> </a:t>
            </a:r>
            <a:r>
              <a:rPr sz="1400" b="1" dirty="0">
                <a:solidFill>
                  <a:srgbClr val="000000"/>
                </a:solidFill>
                <a:latin typeface="Georgia"/>
                <a:cs typeface="Georgia"/>
              </a:rPr>
              <a:t>river</a:t>
            </a:r>
            <a:r>
              <a:rPr sz="1400" b="1" dirty="0">
                <a:solidFill>
                  <a:srgbClr val="000000"/>
                </a:solidFill>
                <a:latin typeface="Times New Roman"/>
                <a:cs typeface="Times New Roman"/>
              </a:rPr>
              <a:t> </a:t>
            </a:r>
            <a:r>
              <a:rPr sz="1400" b="1" dirty="0">
                <a:solidFill>
                  <a:srgbClr val="000000"/>
                </a:solidFill>
                <a:latin typeface="Georgia"/>
                <a:cs typeface="Georgia"/>
              </a:rPr>
              <a:t>cruise</a:t>
            </a:r>
            <a:r>
              <a:rPr sz="1400" b="1" dirty="0">
                <a:solidFill>
                  <a:srgbClr val="000000"/>
                </a:solidFill>
                <a:latin typeface="Times New Roman"/>
                <a:cs typeface="Times New Roman"/>
              </a:rPr>
              <a:t> </a:t>
            </a:r>
            <a:r>
              <a:rPr sz="1400" b="1" dirty="0">
                <a:solidFill>
                  <a:srgbClr val="000000"/>
                </a:solidFill>
                <a:latin typeface="Georgia"/>
                <a:cs typeface="Georgia"/>
              </a:rPr>
              <a:t>on</a:t>
            </a:r>
            <a:r>
              <a:rPr sz="1400" b="1" dirty="0">
                <a:solidFill>
                  <a:srgbClr val="000000"/>
                </a:solidFill>
                <a:latin typeface="Times New Roman"/>
                <a:cs typeface="Times New Roman"/>
              </a:rPr>
              <a:t> </a:t>
            </a:r>
            <a:r>
              <a:rPr sz="1400" b="1" dirty="0">
                <a:solidFill>
                  <a:srgbClr val="000000"/>
                </a:solidFill>
                <a:latin typeface="Georgia"/>
                <a:cs typeface="Georgia"/>
              </a:rPr>
              <a:t>National</a:t>
            </a:r>
          </a:p>
          <a:p>
            <a:pPr marL="0" marR="0">
              <a:lnSpc>
                <a:spcPts val="1590"/>
              </a:lnSpc>
              <a:spcBef>
                <a:spcPts val="89"/>
              </a:spcBef>
              <a:spcAft>
                <a:spcPts val="0"/>
              </a:spcAft>
            </a:pPr>
            <a:r>
              <a:rPr sz="1400" b="1" dirty="0">
                <a:solidFill>
                  <a:srgbClr val="000000"/>
                </a:solidFill>
                <a:latin typeface="Georgia"/>
                <a:cs typeface="Georgia"/>
              </a:rPr>
              <a:t>waterways</a:t>
            </a:r>
            <a:r>
              <a:rPr sz="1400" b="1" dirty="0">
                <a:solidFill>
                  <a:srgbClr val="000000"/>
                </a:solidFill>
                <a:latin typeface="Times New Roman"/>
                <a:cs typeface="Times New Roman"/>
              </a:rPr>
              <a:t> </a:t>
            </a:r>
            <a:r>
              <a:rPr sz="1400" b="1" dirty="0">
                <a:solidFill>
                  <a:srgbClr val="000000"/>
                </a:solidFill>
                <a:latin typeface="Georgia"/>
                <a:cs typeface="Georgia"/>
              </a:rPr>
              <a:t>and</a:t>
            </a:r>
            <a:r>
              <a:rPr sz="1400" b="1" dirty="0">
                <a:solidFill>
                  <a:srgbClr val="000000"/>
                </a:solidFill>
                <a:latin typeface="Times New Roman"/>
                <a:cs typeface="Times New Roman"/>
              </a:rPr>
              <a:t> </a:t>
            </a:r>
            <a:r>
              <a:rPr sz="1400" b="1" dirty="0">
                <a:solidFill>
                  <a:srgbClr val="000000"/>
                </a:solidFill>
                <a:latin typeface="Georgia"/>
                <a:cs typeface="Georgia"/>
              </a:rPr>
              <a:t>IBP</a:t>
            </a:r>
            <a:r>
              <a:rPr sz="1400" b="1" dirty="0">
                <a:solidFill>
                  <a:srgbClr val="000000"/>
                </a:solidFill>
                <a:latin typeface="Times New Roman"/>
                <a:cs typeface="Times New Roman"/>
              </a:rPr>
              <a:t> </a:t>
            </a:r>
            <a:r>
              <a:rPr sz="1400" b="1" dirty="0">
                <a:solidFill>
                  <a:srgbClr val="000000"/>
                </a:solidFill>
                <a:latin typeface="Georgia"/>
                <a:cs typeface="Georgia"/>
              </a:rPr>
              <a:t>Route.</a:t>
            </a:r>
          </a:p>
        </p:txBody>
      </p:sp>
      <p:sp>
        <p:nvSpPr>
          <p:cNvPr id="7" name="object 7"/>
          <p:cNvSpPr txBox="1"/>
          <p:nvPr/>
        </p:nvSpPr>
        <p:spPr>
          <a:xfrm>
            <a:off x="1784553" y="4928650"/>
            <a:ext cx="8936545" cy="240121"/>
          </a:xfrm>
          <a:prstGeom prst="rect">
            <a:avLst/>
          </a:prstGeom>
        </p:spPr>
        <p:txBody>
          <a:bodyPr vert="horz" wrap="square" lIns="0" tIns="0" rIns="0" bIns="0" rtlCol="0">
            <a:spAutoFit/>
          </a:bodyPr>
          <a:lstStyle/>
          <a:p>
            <a:pPr marL="0" marR="0">
              <a:lnSpc>
                <a:spcPts val="1590"/>
              </a:lnSpc>
              <a:spcBef>
                <a:spcPts val="0"/>
              </a:spcBef>
              <a:spcAft>
                <a:spcPts val="0"/>
              </a:spcAft>
            </a:pPr>
            <a:r>
              <a:rPr sz="1400" b="1" dirty="0">
                <a:solidFill>
                  <a:srgbClr val="000000"/>
                </a:solidFill>
                <a:latin typeface="Georgia"/>
                <a:cs typeface="Georgia"/>
              </a:rPr>
              <a:t>IWAI</a:t>
            </a:r>
            <a:r>
              <a:rPr sz="1400" b="1" dirty="0">
                <a:solidFill>
                  <a:srgbClr val="000000"/>
                </a:solidFill>
                <a:latin typeface="Times New Roman"/>
                <a:cs typeface="Times New Roman"/>
              </a:rPr>
              <a:t> </a:t>
            </a:r>
            <a:r>
              <a:rPr sz="1400" b="1" dirty="0">
                <a:solidFill>
                  <a:srgbClr val="000000"/>
                </a:solidFill>
                <a:latin typeface="Georgia"/>
                <a:cs typeface="Georgia"/>
              </a:rPr>
              <a:t>would</a:t>
            </a:r>
            <a:r>
              <a:rPr sz="1400" b="1" dirty="0">
                <a:solidFill>
                  <a:srgbClr val="000000"/>
                </a:solidFill>
                <a:latin typeface="Times New Roman"/>
                <a:cs typeface="Times New Roman"/>
              </a:rPr>
              <a:t> </a:t>
            </a:r>
            <a:r>
              <a:rPr sz="1400" b="1" dirty="0">
                <a:solidFill>
                  <a:srgbClr val="000000"/>
                </a:solidFill>
                <a:latin typeface="Georgia"/>
                <a:cs typeface="Georgia"/>
              </a:rPr>
              <a:t>provide</a:t>
            </a:r>
            <a:r>
              <a:rPr sz="1400" b="1" dirty="0">
                <a:solidFill>
                  <a:srgbClr val="000000"/>
                </a:solidFill>
                <a:latin typeface="Times New Roman"/>
                <a:cs typeface="Times New Roman"/>
              </a:rPr>
              <a:t> </a:t>
            </a:r>
            <a:r>
              <a:rPr sz="1400" b="1" dirty="0">
                <a:solidFill>
                  <a:srgbClr val="000000"/>
                </a:solidFill>
                <a:latin typeface="Georgia"/>
                <a:cs typeface="Georgia"/>
              </a:rPr>
              <a:t>necessary</a:t>
            </a:r>
            <a:r>
              <a:rPr sz="1400" b="1" dirty="0">
                <a:solidFill>
                  <a:srgbClr val="000000"/>
                </a:solidFill>
                <a:latin typeface="Times New Roman"/>
                <a:cs typeface="Times New Roman"/>
              </a:rPr>
              <a:t> </a:t>
            </a:r>
            <a:r>
              <a:rPr sz="1400" b="1" dirty="0">
                <a:solidFill>
                  <a:srgbClr val="000000"/>
                </a:solidFill>
                <a:latin typeface="Georgia"/>
                <a:cs typeface="Georgia"/>
              </a:rPr>
              <a:t>terminal</a:t>
            </a:r>
            <a:r>
              <a:rPr sz="1400" b="1" dirty="0">
                <a:solidFill>
                  <a:srgbClr val="000000"/>
                </a:solidFill>
                <a:latin typeface="Times New Roman"/>
                <a:cs typeface="Times New Roman"/>
              </a:rPr>
              <a:t> </a:t>
            </a:r>
            <a:r>
              <a:rPr sz="1400" b="1" dirty="0">
                <a:solidFill>
                  <a:srgbClr val="000000"/>
                </a:solidFill>
                <a:latin typeface="Georgia"/>
                <a:cs typeface="Georgia"/>
              </a:rPr>
              <a:t>infrastructure</a:t>
            </a:r>
            <a:r>
              <a:rPr sz="1400" b="1" dirty="0">
                <a:solidFill>
                  <a:srgbClr val="000000"/>
                </a:solidFill>
                <a:latin typeface="Times New Roman"/>
                <a:cs typeface="Times New Roman"/>
              </a:rPr>
              <a:t> </a:t>
            </a:r>
            <a:r>
              <a:rPr sz="1400" b="1" dirty="0">
                <a:solidFill>
                  <a:srgbClr val="000000"/>
                </a:solidFill>
                <a:latin typeface="Georgia"/>
                <a:cs typeface="Georgia"/>
              </a:rPr>
              <a:t>for</a:t>
            </a:r>
            <a:r>
              <a:rPr sz="1400" b="1" dirty="0">
                <a:solidFill>
                  <a:srgbClr val="000000"/>
                </a:solidFill>
                <a:latin typeface="Times New Roman"/>
                <a:cs typeface="Times New Roman"/>
              </a:rPr>
              <a:t> </a:t>
            </a:r>
            <a:r>
              <a:rPr sz="1400" b="1" dirty="0">
                <a:solidFill>
                  <a:srgbClr val="000000"/>
                </a:solidFill>
                <a:latin typeface="Georgia"/>
                <a:cs typeface="Georgia"/>
              </a:rPr>
              <a:t>development</a:t>
            </a:r>
            <a:r>
              <a:rPr sz="1400" b="1" dirty="0">
                <a:solidFill>
                  <a:srgbClr val="000000"/>
                </a:solidFill>
                <a:latin typeface="Times New Roman"/>
                <a:cs typeface="Times New Roman"/>
              </a:rPr>
              <a:t> </a:t>
            </a:r>
            <a:r>
              <a:rPr sz="1400" b="1" dirty="0">
                <a:solidFill>
                  <a:srgbClr val="000000"/>
                </a:solidFill>
                <a:latin typeface="Georgia"/>
                <a:cs typeface="Georgia"/>
              </a:rPr>
              <a:t>of</a:t>
            </a:r>
            <a:r>
              <a:rPr sz="1400" b="1" dirty="0">
                <a:solidFill>
                  <a:srgbClr val="000000"/>
                </a:solidFill>
                <a:latin typeface="Times New Roman"/>
                <a:cs typeface="Times New Roman"/>
              </a:rPr>
              <a:t> </a:t>
            </a:r>
            <a:r>
              <a:rPr sz="1400" b="1" dirty="0">
                <a:solidFill>
                  <a:srgbClr val="000000"/>
                </a:solidFill>
                <a:latin typeface="Georgia"/>
                <a:cs typeface="Georgia"/>
              </a:rPr>
              <a:t>River</a:t>
            </a:r>
            <a:r>
              <a:rPr sz="1400" b="1" dirty="0">
                <a:solidFill>
                  <a:srgbClr val="000000"/>
                </a:solidFill>
                <a:latin typeface="Times New Roman"/>
                <a:cs typeface="Times New Roman"/>
              </a:rPr>
              <a:t> </a:t>
            </a:r>
            <a:r>
              <a:rPr sz="1400" b="1" dirty="0">
                <a:solidFill>
                  <a:srgbClr val="000000"/>
                </a:solidFill>
                <a:latin typeface="Georgia"/>
                <a:cs typeface="Georgia"/>
              </a:rPr>
              <a:t>Cruise</a:t>
            </a:r>
            <a:r>
              <a:rPr sz="1400" b="1" dirty="0">
                <a:solidFill>
                  <a:srgbClr val="000000"/>
                </a:solidFill>
                <a:latin typeface="Times New Roman"/>
                <a:cs typeface="Times New Roman"/>
              </a:rPr>
              <a:t> </a:t>
            </a:r>
            <a:r>
              <a:rPr sz="1400" b="1" dirty="0">
                <a:solidFill>
                  <a:srgbClr val="000000"/>
                </a:solidFill>
                <a:latin typeface="Georgia"/>
                <a:cs typeface="Georgia"/>
              </a:rPr>
              <a:t>Tourism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9E2F-DBCC-4EC2-9D1A-201934196EC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F418BF2-EEB7-4337-9EB3-50F48AD64B9C}"/>
              </a:ext>
            </a:extLst>
          </p:cNvPr>
          <p:cNvPicPr>
            <a:picLocks noChangeAspect="1"/>
          </p:cNvPicPr>
          <p:nvPr/>
        </p:nvPicPr>
        <p:blipFill rotWithShape="1">
          <a:blip r:embed="rId2"/>
          <a:srcRect l="6890" t="19224" r="21774" b="9069"/>
          <a:stretch/>
        </p:blipFill>
        <p:spPr>
          <a:xfrm>
            <a:off x="0" y="0"/>
            <a:ext cx="12192000" cy="6858000"/>
          </a:xfrm>
          <a:prstGeom prst="rect">
            <a:avLst/>
          </a:prstGeom>
        </p:spPr>
      </p:pic>
    </p:spTree>
    <p:extLst>
      <p:ext uri="{BB962C8B-B14F-4D97-AF65-F5344CB8AC3E}">
        <p14:creationId xmlns:p14="http://schemas.microsoft.com/office/powerpoint/2010/main" val="404757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MUMBAI PORT AUTHORITY</a:t>
            </a:r>
          </a:p>
        </p:txBody>
      </p:sp>
      <p:sp>
        <p:nvSpPr>
          <p:cNvPr id="3" name="TextBox 2"/>
          <p:cNvSpPr txBox="1"/>
          <p:nvPr/>
        </p:nvSpPr>
        <p:spPr>
          <a:xfrm>
            <a:off x="1006288" y="1690688"/>
            <a:ext cx="10867465" cy="4339650"/>
          </a:xfrm>
          <a:prstGeom prst="rect">
            <a:avLst/>
          </a:prstGeom>
          <a:noFill/>
        </p:spPr>
        <p:txBody>
          <a:bodyPr wrap="square" rtlCol="0">
            <a:spAutoFit/>
          </a:bodyPr>
          <a:lstStyle/>
          <a:p>
            <a:r>
              <a:rPr lang="en-US" sz="2400" dirty="0">
                <a:latin typeface="Bookman Old Style" panose="02050604050505020204" pitchFamily="18" charset="0"/>
              </a:rPr>
              <a:t>TECHNICAL FEATURES OF NEW INTERNATIONAL CRUISE TERMINAL</a:t>
            </a:r>
          </a:p>
          <a:p>
            <a:pPr marL="285750" indent="-285750">
              <a:buFont typeface="Arial" panose="020B0604020202020204" pitchFamily="34" charset="0"/>
              <a:buChar char="•"/>
            </a:pPr>
            <a:endParaRPr lang="en-US" dirty="0">
              <a:latin typeface="Bookman Old Style" panose="02050604050505020204" pitchFamily="18" charset="0"/>
            </a:endParaRPr>
          </a:p>
          <a:p>
            <a:pPr marL="285750" indent="-285750">
              <a:buFont typeface="Arial" panose="020B0604020202020204" pitchFamily="34" charset="0"/>
              <a:buChar char="•"/>
            </a:pPr>
            <a:r>
              <a:rPr lang="en-US" dirty="0">
                <a:latin typeface="Bookman Old Style" panose="02050604050505020204" pitchFamily="18" charset="0"/>
              </a:rPr>
              <a:t>Cruise ships </a:t>
            </a:r>
            <a:r>
              <a:rPr lang="en-US" dirty="0" err="1">
                <a:latin typeface="Bookman Old Style" panose="02050604050505020204" pitchFamily="18" charset="0"/>
              </a:rPr>
              <a:t>upto</a:t>
            </a:r>
            <a:r>
              <a:rPr lang="en-US" dirty="0">
                <a:latin typeface="Bookman Old Style" panose="02050604050505020204" pitchFamily="18" charset="0"/>
              </a:rPr>
              <a:t> 10000 passengers</a:t>
            </a:r>
          </a:p>
          <a:p>
            <a:pPr marL="285750" indent="-285750">
              <a:buFont typeface="Arial" panose="020B0604020202020204" pitchFamily="34" charset="0"/>
              <a:buChar char="•"/>
            </a:pPr>
            <a:r>
              <a:rPr lang="en-US" dirty="0">
                <a:latin typeface="Bookman Old Style" panose="02050604050505020204" pitchFamily="18" charset="0"/>
              </a:rPr>
              <a:t>10 Lakh </a:t>
            </a:r>
            <a:r>
              <a:rPr lang="en-US" dirty="0" err="1">
                <a:latin typeface="Bookman Old Style" panose="02050604050505020204" pitchFamily="18" charset="0"/>
              </a:rPr>
              <a:t>pax</a:t>
            </a:r>
            <a:r>
              <a:rPr lang="en-US" dirty="0">
                <a:latin typeface="Bookman Old Style" panose="02050604050505020204" pitchFamily="18" charset="0"/>
              </a:rPr>
              <a:t> capacity</a:t>
            </a:r>
          </a:p>
          <a:p>
            <a:pPr marL="285750" indent="-285750">
              <a:buFont typeface="Arial" panose="020B0604020202020204" pitchFamily="34" charset="0"/>
              <a:buChar char="•"/>
            </a:pPr>
            <a:r>
              <a:rPr lang="en-US" dirty="0">
                <a:latin typeface="Bookman Old Style" panose="02050604050505020204" pitchFamily="18" charset="0"/>
              </a:rPr>
              <a:t>Cruise ship handled per annum – 200</a:t>
            </a:r>
          </a:p>
          <a:p>
            <a:pPr marL="285750" indent="-285750">
              <a:buFont typeface="Arial" panose="020B0604020202020204" pitchFamily="34" charset="0"/>
              <a:buChar char="•"/>
            </a:pPr>
            <a:r>
              <a:rPr lang="en-US" dirty="0">
                <a:latin typeface="Bookman Old Style" panose="02050604050505020204" pitchFamily="18" charset="0"/>
              </a:rPr>
              <a:t>G+3 structure iconic design on cruise concept (Estimated cost – 495 Crores inclusive of PPP investment)</a:t>
            </a:r>
          </a:p>
          <a:p>
            <a:pPr marL="285750" indent="-285750">
              <a:buFont typeface="Arial" panose="020B0604020202020204" pitchFamily="34" charset="0"/>
              <a:buChar char="•"/>
            </a:pPr>
            <a:r>
              <a:rPr lang="en-US" dirty="0">
                <a:latin typeface="Bookman Old Style" panose="02050604050505020204" pitchFamily="18" charset="0"/>
              </a:rPr>
              <a:t>Total Construction Area – 4,15,000 </a:t>
            </a:r>
            <a:r>
              <a:rPr lang="en-US" dirty="0" err="1">
                <a:latin typeface="Bookman Old Style" panose="02050604050505020204" pitchFamily="18" charset="0"/>
              </a:rPr>
              <a:t>sq.feet</a:t>
            </a:r>
            <a:endParaRPr lang="en-US" dirty="0">
              <a:latin typeface="Bookman Old Style" panose="02050604050505020204" pitchFamily="18" charset="0"/>
            </a:endParaRPr>
          </a:p>
          <a:p>
            <a:pPr marL="285750" indent="-285750">
              <a:buFont typeface="Arial" panose="020B0604020202020204" pitchFamily="34" charset="0"/>
              <a:buChar char="•"/>
            </a:pPr>
            <a:r>
              <a:rPr lang="en-US" dirty="0">
                <a:latin typeface="Bookman Old Style" panose="02050604050505020204" pitchFamily="18" charset="0"/>
              </a:rPr>
              <a:t>Total Operational Area – 170,000 </a:t>
            </a:r>
            <a:r>
              <a:rPr lang="en-US" dirty="0" err="1">
                <a:latin typeface="Bookman Old Style" panose="02050604050505020204" pitchFamily="18" charset="0"/>
              </a:rPr>
              <a:t>sq.feet</a:t>
            </a:r>
            <a:r>
              <a:rPr lang="en-US" dirty="0">
                <a:latin typeface="Bookman Old Style" panose="02050604050505020204" pitchFamily="18" charset="0"/>
              </a:rPr>
              <a:t> (approx.)</a:t>
            </a:r>
          </a:p>
          <a:p>
            <a:pPr marL="285750" indent="-285750">
              <a:buFont typeface="Arial" panose="020B0604020202020204" pitchFamily="34" charset="0"/>
              <a:buChar char="•"/>
            </a:pPr>
            <a:r>
              <a:rPr lang="en-US" dirty="0">
                <a:latin typeface="Bookman Old Style" panose="02050604050505020204" pitchFamily="18" charset="0"/>
              </a:rPr>
              <a:t>No of days operations -365</a:t>
            </a:r>
          </a:p>
          <a:p>
            <a:pPr marL="285750" indent="-285750">
              <a:buFont typeface="Arial" panose="020B0604020202020204" pitchFamily="34" charset="0"/>
              <a:buChar char="•"/>
            </a:pPr>
            <a:r>
              <a:rPr lang="en-US" dirty="0">
                <a:latin typeface="Bookman Old Style" panose="02050604050505020204" pitchFamily="18" charset="0"/>
              </a:rPr>
              <a:t>Facility open to local citizens for recreation , leisure and retail</a:t>
            </a:r>
          </a:p>
          <a:p>
            <a:pPr marL="285750" indent="-285750">
              <a:buFont typeface="Arial" panose="020B0604020202020204" pitchFamily="34" charset="0"/>
              <a:buChar char="•"/>
            </a:pPr>
            <a:r>
              <a:rPr lang="en-US" dirty="0">
                <a:latin typeface="Bookman Old Style" panose="02050604050505020204" pitchFamily="18" charset="0"/>
              </a:rPr>
              <a:t>Draft available at berth – 10.5 m</a:t>
            </a:r>
          </a:p>
          <a:p>
            <a:pPr marL="285750" indent="-285750">
              <a:buFont typeface="Arial" panose="020B0604020202020204" pitchFamily="34" charset="0"/>
              <a:buChar char="•"/>
            </a:pPr>
            <a:r>
              <a:rPr lang="en-US" dirty="0">
                <a:latin typeface="Bookman Old Style" panose="02050604050505020204" pitchFamily="18" charset="0"/>
              </a:rPr>
              <a:t>Operation and Maintenance of Terminal on PPP model</a:t>
            </a:r>
          </a:p>
          <a:p>
            <a:pPr marL="285750" indent="-285750">
              <a:buFont typeface="Arial" panose="020B0604020202020204" pitchFamily="34" charset="0"/>
              <a:buChar char="•"/>
            </a:pPr>
            <a:r>
              <a:rPr lang="en-US" dirty="0">
                <a:latin typeface="Bookman Old Style" panose="02050604050505020204" pitchFamily="18" charset="0"/>
              </a:rPr>
              <a:t>Target Date of Completion – November 2024</a:t>
            </a:r>
          </a:p>
          <a:p>
            <a:pPr marL="285750" indent="-285750">
              <a:buFont typeface="Arial" panose="020B0604020202020204" pitchFamily="34" charset="0"/>
              <a:buChar char="•"/>
            </a:pPr>
            <a:endParaRPr lang="en-US" dirty="0"/>
          </a:p>
        </p:txBody>
      </p:sp>
      <p:sp>
        <p:nvSpPr>
          <p:cNvPr id="4" name="Left Arrow 3">
            <a:hlinkClick r:id="rId2" action="ppaction://hlinksldjump"/>
          </p:cNvPr>
          <p:cNvSpPr/>
          <p:nvPr/>
        </p:nvSpPr>
        <p:spPr>
          <a:xfrm>
            <a:off x="10394577" y="5715000"/>
            <a:ext cx="1183341" cy="4303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09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766" y="0"/>
            <a:ext cx="10058400" cy="1450757"/>
          </a:xfrm>
        </p:spPr>
        <p:txBody>
          <a:bodyPr/>
          <a:lstStyle/>
          <a:p>
            <a:r>
              <a:rPr lang="en-US" dirty="0">
                <a:latin typeface="Bookman Old Style" panose="02050604050505020204" pitchFamily="18" charset="0"/>
              </a:rPr>
              <a:t>MORMUGAO CRUISE TERMINAL</a:t>
            </a:r>
          </a:p>
        </p:txBody>
      </p:sp>
      <p:sp>
        <p:nvSpPr>
          <p:cNvPr id="4" name="Left Arrow 3">
            <a:hlinkClick r:id="rId2" action="ppaction://hlinksldjump"/>
          </p:cNvPr>
          <p:cNvSpPr/>
          <p:nvPr/>
        </p:nvSpPr>
        <p:spPr>
          <a:xfrm>
            <a:off x="10449709" y="5643174"/>
            <a:ext cx="1411941" cy="5647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75097530"/>
              </p:ext>
            </p:extLst>
          </p:nvPr>
        </p:nvGraphicFramePr>
        <p:xfrm>
          <a:off x="1190171" y="1846262"/>
          <a:ext cx="9129486" cy="4220710"/>
        </p:xfrm>
        <a:graphic>
          <a:graphicData uri="http://schemas.openxmlformats.org/drawingml/2006/table">
            <a:tbl>
              <a:tblPr firstRow="1" firstCol="1" bandRow="1"/>
              <a:tblGrid>
                <a:gridCol w="2095760">
                  <a:extLst>
                    <a:ext uri="{9D8B030D-6E8A-4147-A177-3AD203B41FA5}">
                      <a16:colId xmlns:a16="http://schemas.microsoft.com/office/drawing/2014/main" val="724412705"/>
                    </a:ext>
                  </a:extLst>
                </a:gridCol>
                <a:gridCol w="7033726">
                  <a:extLst>
                    <a:ext uri="{9D8B030D-6E8A-4147-A177-3AD203B41FA5}">
                      <a16:colId xmlns:a16="http://schemas.microsoft.com/office/drawing/2014/main" val="1882095222"/>
                    </a:ext>
                  </a:extLst>
                </a:gridCol>
              </a:tblGrid>
              <a:tr h="278421">
                <a:tc gridSpan="2">
                  <a:txBody>
                    <a:bodyPr/>
                    <a:lstStyle/>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Status of Cruise Terminal and other Infrastructure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9116345"/>
                  </a:ext>
                </a:extLst>
              </a:tr>
              <a:tr h="2098699">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Status of Cruise Terminal Available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Cruise berth of 450 m length was constructed in the year 2012 and same is used for berthing of International and Domestic Cruise Vessels.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Cruise Terminal G+3 building having an area of 1650 m2 was constructed in the year 2016.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One no. Immigration center right at the middle of Cruise berth was constructed in the year 2020.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353874"/>
                  </a:ext>
                </a:extLst>
              </a:tr>
              <a:tr h="776361">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Status of Under Construction Cruise Terminal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400">
                          <a:effectLst/>
                          <a:latin typeface="Arial" panose="020B0604020202020204" pitchFamily="34" charset="0"/>
                          <a:ea typeface="Calibri" panose="020F0502020204030204" pitchFamily="34" charset="0"/>
                          <a:cs typeface="Times New Roman" panose="02020603050405020304" pitchFamily="18" charset="0"/>
                        </a:rPr>
                        <a:t>Development of International and Domestic Cruise Terminal, RoPax, Ferry and other allied activities at Mormugao Port is in progress. </a:t>
                      </a:r>
                      <a:r>
                        <a:rPr lang="en-US" sz="1400">
                          <a:effectLst/>
                          <a:latin typeface="Arial" panose="020B0604020202020204" pitchFamily="34" charset="0"/>
                          <a:ea typeface="Calibri" panose="020F0502020204030204" pitchFamily="34" charset="0"/>
                          <a:cs typeface="Times New Roman" panose="02020603050405020304" pitchFamily="18" charset="0"/>
                        </a:rPr>
                        <a:t>Project Cost – Rs. 122.72 Crores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748002"/>
                  </a:ext>
                </a:extLst>
              </a:tr>
              <a:tr h="307910">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Date of completion: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September 2023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150925"/>
                  </a:ext>
                </a:extLst>
              </a:tr>
              <a:tr h="247426">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Date of operation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June 2024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124549"/>
                  </a:ext>
                </a:extLst>
              </a:tr>
              <a:tr h="511893">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Expenditure Incurred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For the quarter October to December 2022 – NIL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Up to Jan.2023 : 15.97 Crores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393" marR="38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149966"/>
                  </a:ext>
                </a:extLst>
              </a:tr>
            </a:tbl>
          </a:graphicData>
        </a:graphic>
      </p:graphicFrame>
    </p:spTree>
    <p:extLst>
      <p:ext uri="{BB962C8B-B14F-4D97-AF65-F5344CB8AC3E}">
        <p14:creationId xmlns:p14="http://schemas.microsoft.com/office/powerpoint/2010/main" val="252378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MORMUGAO CRUISE TERMINAL</a:t>
            </a:r>
          </a:p>
        </p:txBody>
      </p:sp>
      <p:sp>
        <p:nvSpPr>
          <p:cNvPr id="4" name="Left Arrow 3">
            <a:hlinkClick r:id="rId2" action="ppaction://hlinksldjump"/>
          </p:cNvPr>
          <p:cNvSpPr/>
          <p:nvPr/>
        </p:nvSpPr>
        <p:spPr>
          <a:xfrm>
            <a:off x="10449709" y="5643174"/>
            <a:ext cx="1411941" cy="5647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219268320"/>
              </p:ext>
            </p:extLst>
          </p:nvPr>
        </p:nvGraphicFramePr>
        <p:xfrm>
          <a:off x="1161143" y="1814286"/>
          <a:ext cx="9129485" cy="4486656"/>
        </p:xfrm>
        <a:graphic>
          <a:graphicData uri="http://schemas.openxmlformats.org/drawingml/2006/table">
            <a:tbl>
              <a:tblPr firstRow="1" firstCol="1" bandRow="1"/>
              <a:tblGrid>
                <a:gridCol w="2095758">
                  <a:extLst>
                    <a:ext uri="{9D8B030D-6E8A-4147-A177-3AD203B41FA5}">
                      <a16:colId xmlns:a16="http://schemas.microsoft.com/office/drawing/2014/main" val="1547171907"/>
                    </a:ext>
                  </a:extLst>
                </a:gridCol>
                <a:gridCol w="7033727">
                  <a:extLst>
                    <a:ext uri="{9D8B030D-6E8A-4147-A177-3AD203B41FA5}">
                      <a16:colId xmlns:a16="http://schemas.microsoft.com/office/drawing/2014/main" val="526648550"/>
                    </a:ext>
                  </a:extLst>
                </a:gridCol>
              </a:tblGrid>
              <a:tr h="4282161">
                <a:tc>
                  <a:txBody>
                    <a:bodyPr/>
                    <a:lstStyle/>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Other Infrastructure available/under construction (date of completion) for cruise shipping including immigration counters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Other Structure available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The immigration center was provided with 24 nos. immigration Counters with all modern facilities such as Taxi counter and Forex.</a:t>
                      </a:r>
                      <a:r>
                        <a:rPr lang="en-US" sz="1800" kern="1200" dirty="0">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 </a:t>
                      </a:r>
                      <a:r>
                        <a:rPr lang="en-IN" sz="1400" dirty="0">
                          <a:effectLst/>
                          <a:latin typeface="Arial" panose="020B0604020202020204" pitchFamily="34" charset="0"/>
                          <a:ea typeface="Calibri" panose="020F0502020204030204" pitchFamily="34" charset="0"/>
                          <a:cs typeface="Times New Roman" panose="02020603050405020304" pitchFamily="18" charset="0"/>
                        </a:rPr>
                        <a:t>Facilities involves high speed broad band connectivity, CCTV, Air-conditioning offices,  finishing with aluminium panelling,  well  placed sitting arrangement, toilet facilities.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Infrastructure under Construction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Terminals (Domestic and International -9,900 m2) are developed in 14.30 acres behind the existing berths 1 to 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IN" sz="1400" dirty="0">
                          <a:effectLst/>
                          <a:latin typeface="Arial" panose="020B0604020202020204" pitchFamily="34" charset="0"/>
                          <a:ea typeface="Calibri" panose="020F0502020204030204" pitchFamily="34" charset="0"/>
                          <a:cs typeface="Times New Roman" panose="02020603050405020304" pitchFamily="18" charset="0"/>
                        </a:rPr>
                        <a:t>Terminal will handle domestic and international cruise traffic</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Provision of Immigration counters, check in counters, waiting lounge, baggage carousel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etc</a:t>
                      </a:r>
                      <a:r>
                        <a:rPr lang="en-US" sz="1400" dirty="0">
                          <a:effectLst/>
                          <a:latin typeface="Arial" panose="020B0604020202020204" pitchFamily="34" charset="0"/>
                          <a:ea typeface="Calibri" panose="020F0502020204030204" pitchFamily="34" charset="0"/>
                          <a:cs typeface="Times New Roman" panose="02020603050405020304" pitchFamily="18" charset="0"/>
                        </a:rPr>
                        <a:t> are part of the project.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Commercial Ancillary Building is also part of the project -3700 m2.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err="1">
                          <a:effectLst/>
                          <a:latin typeface="Arial" panose="020B0604020202020204" pitchFamily="34" charset="0"/>
                          <a:ea typeface="Calibri" panose="020F0502020204030204" pitchFamily="34" charset="0"/>
                          <a:cs typeface="Times New Roman" panose="02020603050405020304" pitchFamily="18" charset="0"/>
                        </a:rPr>
                        <a:t>RoRo</a:t>
                      </a:r>
                      <a:r>
                        <a:rPr lang="en-US" sz="1400" dirty="0">
                          <a:effectLst/>
                          <a:latin typeface="Arial" panose="020B0604020202020204" pitchFamily="34" charset="0"/>
                          <a:ea typeface="Calibri" panose="020F0502020204030204" pitchFamily="34" charset="0"/>
                          <a:cs typeface="Times New Roman" panose="02020603050405020304" pitchFamily="18" charset="0"/>
                        </a:rPr>
                        <a:t> and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RoPax</a:t>
                      </a:r>
                      <a:r>
                        <a:rPr lang="en-US" sz="1400" dirty="0">
                          <a:effectLst/>
                          <a:latin typeface="Arial" panose="020B0604020202020204" pitchFamily="34" charset="0"/>
                          <a:ea typeface="Calibri" panose="020F0502020204030204" pitchFamily="34" charset="0"/>
                          <a:cs typeface="Times New Roman" panose="02020603050405020304" pitchFamily="18" charset="0"/>
                        </a:rPr>
                        <a:t> facility ,Parking (5500 m2),landscaping, Separate  Entry and Exit facility ,Bagging facility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IN" sz="1400" dirty="0">
                          <a:effectLst/>
                          <a:latin typeface="Arial" panose="020B0604020202020204" pitchFamily="34" charset="0"/>
                          <a:ea typeface="Calibri" panose="020F0502020204030204" pitchFamily="34" charset="0"/>
                          <a:cs typeface="Times New Roman" panose="02020603050405020304" pitchFamily="18" charset="0"/>
                        </a:rPr>
                        <a:t>Provision for Duty free retail, lounges, food court, entertainment zone, snacks bars, </a:t>
                      </a:r>
                      <a:r>
                        <a:rPr lang="en-IN" sz="1400" dirty="0" err="1">
                          <a:effectLst/>
                          <a:latin typeface="Arial" panose="020B0604020202020204" pitchFamily="34" charset="0"/>
                          <a:ea typeface="Calibri" panose="020F0502020204030204" pitchFamily="34" charset="0"/>
                          <a:cs typeface="Times New Roman" panose="02020603050405020304" pitchFamily="18" charset="0"/>
                        </a:rPr>
                        <a:t>etc</a:t>
                      </a:r>
                      <a:r>
                        <a:rPr lang="en-IN" sz="1400" dirty="0">
                          <a:effectLst/>
                          <a:latin typeface="Arial" panose="020B0604020202020204" pitchFamily="34" charset="0"/>
                          <a:ea typeface="Calibri" panose="020F0502020204030204" pitchFamily="34" charset="0"/>
                          <a:cs typeface="Times New Roman" panose="02020603050405020304" pitchFamily="18" charset="0"/>
                        </a:rPr>
                        <a:t> are part of the project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321353"/>
                  </a:ext>
                </a:extLst>
              </a:tr>
            </a:tbl>
          </a:graphicData>
        </a:graphic>
      </p:graphicFrame>
    </p:spTree>
    <p:extLst>
      <p:ext uri="{BB962C8B-B14F-4D97-AF65-F5344CB8AC3E}">
        <p14:creationId xmlns:p14="http://schemas.microsoft.com/office/powerpoint/2010/main" val="142898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ookman Old Style" panose="02050604050505020204" pitchFamily="18" charset="0"/>
              </a:rPr>
              <a:t>NEW MANGALORE PORT AUTHORITY</a:t>
            </a:r>
          </a:p>
        </p:txBody>
      </p:sp>
      <p:sp>
        <p:nvSpPr>
          <p:cNvPr id="3" name="TextBox 2"/>
          <p:cNvSpPr txBox="1"/>
          <p:nvPr/>
        </p:nvSpPr>
        <p:spPr>
          <a:xfrm>
            <a:off x="1278815" y="1976717"/>
            <a:ext cx="10179423" cy="6463308"/>
          </a:xfrm>
          <a:prstGeom prst="rect">
            <a:avLst/>
          </a:prstGeom>
          <a:noFill/>
        </p:spPr>
        <p:txBody>
          <a:bodyPr wrap="square" rtlCol="0">
            <a:spAutoFit/>
          </a:bodyPr>
          <a:lstStyle/>
          <a:p>
            <a:r>
              <a:rPr lang="en-US" u="sng" dirty="0"/>
              <a:t>Updated  Status about Infrastructure development for Cruise Tourism</a:t>
            </a:r>
          </a:p>
          <a:p>
            <a:endParaRPr lang="en-US" dirty="0"/>
          </a:p>
          <a:p>
            <a:r>
              <a:rPr lang="en-US" dirty="0"/>
              <a:t>Infrastructure such as Immigration and Customs clearance counters, foreign exchange counters, duty free shops, handicrafts boutique, ATM etc. are operational inside the Cruise lounge since its commissioning. During the current Cruise season additional facilities like guided meditation </a:t>
            </a:r>
            <a:r>
              <a:rPr lang="en-US" dirty="0" err="1"/>
              <a:t>centre</a:t>
            </a:r>
            <a:r>
              <a:rPr lang="en-US" dirty="0"/>
              <a:t>, help desk by Tourism Department, </a:t>
            </a:r>
            <a:r>
              <a:rPr lang="en-US" dirty="0" err="1"/>
              <a:t>heli</a:t>
            </a:r>
            <a:r>
              <a:rPr lang="en-US" dirty="0"/>
              <a:t> – service, additional hospitality and cultural program by students from local University, parting gifts to the Cruise passengers </a:t>
            </a:r>
            <a:r>
              <a:rPr lang="en-US" dirty="0" err="1"/>
              <a:t>etc</a:t>
            </a:r>
            <a:r>
              <a:rPr lang="en-US" dirty="0"/>
              <a:t> are added for a comfortable stay at the Port.</a:t>
            </a:r>
          </a:p>
          <a:p>
            <a:endParaRPr lang="en-US" dirty="0"/>
          </a:p>
          <a:p>
            <a:r>
              <a:rPr lang="en-US" u="sng" dirty="0"/>
              <a:t>Infrastructure development and enhancement for Domestic and International Cruise Terminal development</a:t>
            </a:r>
            <a:endParaRPr lang="en-US" dirty="0"/>
          </a:p>
          <a:p>
            <a:pPr lvl="0"/>
            <a:endParaRPr lang="en-US" u="sng" dirty="0"/>
          </a:p>
          <a:p>
            <a:pPr marL="285750" lvl="0" indent="-285750">
              <a:buFont typeface="Arial" panose="020B0604020202020204" pitchFamily="34" charset="0"/>
              <a:buChar char="•"/>
            </a:pPr>
            <a:r>
              <a:rPr lang="en-US" u="sng" dirty="0"/>
              <a:t>'Landscaping works from Cruise Terminal:</a:t>
            </a:r>
            <a:r>
              <a:rPr lang="en-US" dirty="0"/>
              <a:t> The civil works portion for development of landscaping and plantation work around cruise terminal is completed.</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Box 4"/>
          <p:cNvSpPr txBox="1"/>
          <p:nvPr/>
        </p:nvSpPr>
        <p:spPr>
          <a:xfrm>
            <a:off x="9725891" y="5597236"/>
            <a:ext cx="1634836" cy="369332"/>
          </a:xfrm>
          <a:prstGeom prst="rect">
            <a:avLst/>
          </a:prstGeom>
          <a:noFill/>
        </p:spPr>
        <p:txBody>
          <a:bodyPr wrap="square" rtlCol="0">
            <a:spAutoFit/>
          </a:bodyPr>
          <a:lstStyle/>
          <a:p>
            <a:r>
              <a:rPr lang="en-US" dirty="0" err="1"/>
              <a:t>Contd</a:t>
            </a:r>
            <a:r>
              <a:rPr lang="en-US" dirty="0"/>
              <a:t>….</a:t>
            </a:r>
          </a:p>
        </p:txBody>
      </p:sp>
    </p:spTree>
    <p:extLst>
      <p:ext uri="{BB962C8B-B14F-4D97-AF65-F5344CB8AC3E}">
        <p14:creationId xmlns:p14="http://schemas.microsoft.com/office/powerpoint/2010/main" val="73806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ookman Old Style" panose="02050604050505020204" pitchFamily="18" charset="0"/>
              </a:rPr>
              <a:t>NEW MANGALORE PORT AUTHORITY</a:t>
            </a:r>
          </a:p>
        </p:txBody>
      </p:sp>
      <p:sp>
        <p:nvSpPr>
          <p:cNvPr id="3" name="TextBox 2"/>
          <p:cNvSpPr txBox="1"/>
          <p:nvPr/>
        </p:nvSpPr>
        <p:spPr>
          <a:xfrm>
            <a:off x="1278815" y="1976717"/>
            <a:ext cx="10179423" cy="7294305"/>
          </a:xfrm>
          <a:prstGeom prst="rect">
            <a:avLst/>
          </a:prstGeom>
          <a:noFill/>
        </p:spPr>
        <p:txBody>
          <a:bodyPr wrap="square" rtlCol="0">
            <a:spAutoFit/>
          </a:bodyPr>
          <a:lstStyle/>
          <a:p>
            <a:pPr marL="285750" lvl="0" indent="-285750">
              <a:buFont typeface="Arial" panose="020B0604020202020204" pitchFamily="34" charset="0"/>
              <a:buChar char="•"/>
            </a:pPr>
            <a:r>
              <a:rPr lang="en-US" u="sng" dirty="0"/>
              <a:t>Providing PQC for Berth No. 4 (Cruise Berth) :</a:t>
            </a:r>
            <a:endParaRPr lang="en-US" dirty="0"/>
          </a:p>
          <a:p>
            <a:r>
              <a:rPr lang="en-US" dirty="0"/>
              <a:t>     The work is completed.</a:t>
            </a:r>
          </a:p>
          <a:p>
            <a:pPr marL="285750" lvl="0" indent="-285750">
              <a:buFont typeface="Arial" panose="020B0604020202020204" pitchFamily="34" charset="0"/>
              <a:buChar char="•"/>
            </a:pPr>
            <a:r>
              <a:rPr lang="en-US" b="1" dirty="0"/>
              <a:t> </a:t>
            </a:r>
            <a:r>
              <a:rPr lang="en-US" u="sng" dirty="0"/>
              <a:t>Improvement of existing Cruise Lounge at NMPA:</a:t>
            </a:r>
            <a:endParaRPr lang="en-US" dirty="0"/>
          </a:p>
          <a:p>
            <a:r>
              <a:rPr lang="en-US" dirty="0"/>
              <a:t>      Extension of Cruise lounge towards northern side for a length of 24 m x 18m to  accommodate </a:t>
            </a:r>
          </a:p>
          <a:p>
            <a:r>
              <a:rPr lang="en-US" dirty="0"/>
              <a:t>      75 Nos.   of new counters has been proposed at a cost of  Rs. 1.35 crores, including renovation </a:t>
            </a:r>
          </a:p>
          <a:p>
            <a:r>
              <a:rPr lang="en-US" dirty="0"/>
              <a:t>      of the building. Area is around 432 </a:t>
            </a:r>
            <a:r>
              <a:rPr lang="en-US" dirty="0" err="1"/>
              <a:t>sq.m</a:t>
            </a:r>
            <a:r>
              <a:rPr lang="en-US" dirty="0"/>
              <a:t>. Estimate is under approval stage.</a:t>
            </a:r>
          </a:p>
          <a:p>
            <a:pPr marL="285750" lvl="0" indent="-285750">
              <a:buFont typeface="Arial" panose="020B0604020202020204" pitchFamily="34" charset="0"/>
              <a:buChar char="•"/>
            </a:pPr>
            <a:r>
              <a:rPr lang="en-US" u="sng" dirty="0"/>
              <a:t>Construction of Cruise Terminal Gate : </a:t>
            </a:r>
            <a:endParaRPr lang="en-US" dirty="0"/>
          </a:p>
          <a:p>
            <a:r>
              <a:rPr lang="en-US" dirty="0"/>
              <a:t>      Work for dedicated gate for cruise terminal was taken up by KITCO. The revised estimate as per </a:t>
            </a:r>
          </a:p>
          <a:p>
            <a:r>
              <a:rPr lang="en-US" dirty="0"/>
              <a:t>      latest PWD S.R. 2021-22 amounting to Rs. 2.4 crores has been submitted by M/s. KITCO and the</a:t>
            </a:r>
          </a:p>
          <a:p>
            <a:r>
              <a:rPr lang="en-US" dirty="0"/>
              <a:t>      same is under approval stage.</a:t>
            </a:r>
          </a:p>
          <a:p>
            <a:pPr marL="285750" lvl="0" indent="-285750">
              <a:buFont typeface="Arial" panose="020B0604020202020204" pitchFamily="34" charset="0"/>
              <a:buChar char="•"/>
            </a:pPr>
            <a:r>
              <a:rPr lang="en-US" u="sng" dirty="0"/>
              <a:t>Construction of a Taxi Hub at Main Gate (</a:t>
            </a:r>
            <a:r>
              <a:rPr lang="en-US" u="sng" dirty="0" err="1"/>
              <a:t>Mallya</a:t>
            </a:r>
            <a:r>
              <a:rPr lang="en-US" u="sng" dirty="0"/>
              <a:t> Gate):</a:t>
            </a:r>
            <a:endParaRPr lang="en-US" dirty="0"/>
          </a:p>
          <a:p>
            <a:r>
              <a:rPr lang="en-US" dirty="0"/>
              <a:t>     The Conceptual design of Taxi Hub has been submitted by the consultant.  This work shall be taken</a:t>
            </a:r>
          </a:p>
          <a:p>
            <a:r>
              <a:rPr lang="en-US" dirty="0"/>
              <a:t>     up after completion of the gates due to space constraints.</a:t>
            </a:r>
          </a:p>
          <a:p>
            <a:pPr marL="285750" indent="-285750">
              <a:buFont typeface="Arial" panose="020B0604020202020204" pitchFamily="34" charset="0"/>
              <a:buChar char="•"/>
            </a:pPr>
            <a:endParaRPr lang="en-US" dirty="0">
              <a:latin typeface="Bookman Old Style" panose="02050604050505020204" pitchFamily="18" charset="0"/>
            </a:endParaRP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Left Arrow 3">
            <a:hlinkClick r:id="rId2" action="ppaction://hlinksldjump"/>
          </p:cNvPr>
          <p:cNvSpPr/>
          <p:nvPr/>
        </p:nvSpPr>
        <p:spPr>
          <a:xfrm>
            <a:off x="9837868" y="5621615"/>
            <a:ext cx="1317812" cy="5647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04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COCHIN PORT AUTHORITY</a:t>
            </a:r>
          </a:p>
        </p:txBody>
      </p:sp>
      <p:sp>
        <p:nvSpPr>
          <p:cNvPr id="3" name="TextBox 2"/>
          <p:cNvSpPr txBox="1"/>
          <p:nvPr/>
        </p:nvSpPr>
        <p:spPr>
          <a:xfrm>
            <a:off x="1077899" y="1794649"/>
            <a:ext cx="10179423" cy="923330"/>
          </a:xfrm>
          <a:prstGeom prst="rect">
            <a:avLst/>
          </a:prstGeom>
          <a:noFill/>
        </p:spPr>
        <p:txBody>
          <a:bodyPr wrap="square" rtlCol="0">
            <a:spAutoFit/>
          </a:bodyPr>
          <a:lstStyle/>
          <a:p>
            <a:pPr marL="285750" indent="-285750">
              <a:buFont typeface="Arial" panose="020B0604020202020204" pitchFamily="34" charset="0"/>
              <a:buChar char="•"/>
            </a:pPr>
            <a:r>
              <a:rPr lang="en-US" b="1" u="sng" dirty="0"/>
              <a:t>Infrastructure for cruise ships at </a:t>
            </a:r>
            <a:r>
              <a:rPr lang="en-US" b="1" u="sng" dirty="0" err="1"/>
              <a:t>CoPA</a:t>
            </a:r>
            <a:endParaRPr lang="en-US" dirty="0"/>
          </a:p>
          <a:p>
            <a:pPr marL="285750" indent="-285750">
              <a:buFont typeface="Arial" panose="020B0604020202020204" pitchFamily="34" charset="0"/>
              <a:buChar char="•"/>
            </a:pPr>
            <a:endParaRPr lang="en-US" dirty="0">
              <a:latin typeface="Bookman Old Style" panose="02050604050505020204" pitchFamily="18" charset="0"/>
            </a:endParaRPr>
          </a:p>
          <a:p>
            <a:pPr marL="285750" indent="-285750">
              <a:buFont typeface="Arial" panose="020B0604020202020204" pitchFamily="34" charset="0"/>
              <a:buChar char="•"/>
            </a:pPr>
            <a:endParaRPr lang="en-US" dirty="0">
              <a:latin typeface="Bookman Old Style" panose="02050604050505020204" pitchFamily="18" charset="0"/>
            </a:endParaRPr>
          </a:p>
        </p:txBody>
      </p:sp>
      <p:sp>
        <p:nvSpPr>
          <p:cNvPr id="4" name="Left Arrow 3">
            <a:hlinkClick r:id="rId2" action="ppaction://hlinksldjump"/>
          </p:cNvPr>
          <p:cNvSpPr/>
          <p:nvPr/>
        </p:nvSpPr>
        <p:spPr>
          <a:xfrm>
            <a:off x="9829800" y="5610859"/>
            <a:ext cx="1559858" cy="6185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656174330"/>
              </p:ext>
            </p:extLst>
          </p:nvPr>
        </p:nvGraphicFramePr>
        <p:xfrm>
          <a:off x="1045030" y="2380339"/>
          <a:ext cx="7910284" cy="3860802"/>
        </p:xfrm>
        <a:graphic>
          <a:graphicData uri="http://schemas.openxmlformats.org/drawingml/2006/table">
            <a:tbl>
              <a:tblPr firstRow="1" firstCol="1" bandRow="1"/>
              <a:tblGrid>
                <a:gridCol w="636494">
                  <a:extLst>
                    <a:ext uri="{9D8B030D-6E8A-4147-A177-3AD203B41FA5}">
                      <a16:colId xmlns:a16="http://schemas.microsoft.com/office/drawing/2014/main" val="2774578952"/>
                    </a:ext>
                  </a:extLst>
                </a:gridCol>
                <a:gridCol w="2547947">
                  <a:extLst>
                    <a:ext uri="{9D8B030D-6E8A-4147-A177-3AD203B41FA5}">
                      <a16:colId xmlns:a16="http://schemas.microsoft.com/office/drawing/2014/main" val="4210843678"/>
                    </a:ext>
                  </a:extLst>
                </a:gridCol>
                <a:gridCol w="1647976">
                  <a:extLst>
                    <a:ext uri="{9D8B030D-6E8A-4147-A177-3AD203B41FA5}">
                      <a16:colId xmlns:a16="http://schemas.microsoft.com/office/drawing/2014/main" val="1595696865"/>
                    </a:ext>
                  </a:extLst>
                </a:gridCol>
                <a:gridCol w="1678567">
                  <a:extLst>
                    <a:ext uri="{9D8B030D-6E8A-4147-A177-3AD203B41FA5}">
                      <a16:colId xmlns:a16="http://schemas.microsoft.com/office/drawing/2014/main" val="582482262"/>
                    </a:ext>
                  </a:extLst>
                </a:gridCol>
                <a:gridCol w="1399300">
                  <a:extLst>
                    <a:ext uri="{9D8B030D-6E8A-4147-A177-3AD203B41FA5}">
                      <a16:colId xmlns:a16="http://schemas.microsoft.com/office/drawing/2014/main" val="2640454861"/>
                    </a:ext>
                  </a:extLst>
                </a:gridCol>
              </a:tblGrid>
              <a:tr h="227106">
                <a:tc>
                  <a:txBody>
                    <a:bodyPr/>
                    <a:lstStyle/>
                    <a:p>
                      <a:pPr marL="0" marR="0" algn="ctr">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Sl.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Terminal Facilites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Sagarika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Samudrika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318218"/>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Date of Commissioning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14</a:t>
                      </a:r>
                      <a:r>
                        <a:rPr lang="en-US" sz="1100" baseline="30000">
                          <a:effectLst/>
                          <a:latin typeface="Arial" panose="020B0604020202020204" pitchFamily="34" charset="0"/>
                          <a:ea typeface="Times New Roman" panose="02020603050405020304" pitchFamily="18" charset="0"/>
                          <a:cs typeface="Times New Roman" panose="02020603050405020304" pitchFamily="18" charset="0"/>
                        </a:rPr>
                        <a:t>th</a:t>
                      </a:r>
                      <a:r>
                        <a:rPr lang="en-US" sz="1100">
                          <a:effectLst/>
                          <a:latin typeface="Arial" panose="020B0604020202020204" pitchFamily="34" charset="0"/>
                          <a:ea typeface="Times New Roman" panose="02020603050405020304" pitchFamily="18" charset="0"/>
                          <a:cs typeface="Times New Roman" panose="02020603050405020304" pitchFamily="18" charset="0"/>
                        </a:rPr>
                        <a:t> Feb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443437"/>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Wharf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a:effectLst/>
                          <a:latin typeface="Arial" panose="020B0604020202020204" pitchFamily="34" charset="0"/>
                          <a:ea typeface="Times New Roman" panose="02020603050405020304" pitchFamily="18" charset="0"/>
                          <a:cs typeface="Times New Roman" panose="02020603050405020304" pitchFamily="18" charset="0"/>
                        </a:rPr>
                        <a:t>Ernakulam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Mattancherry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603755"/>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2253 sq.m.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1800 sq.m.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4053 sq.m.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746157"/>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Immigration Counters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981593"/>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Customs Counters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15673"/>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Parking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1500 sq.m.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1000 sq.m.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2500 sq.m.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92231"/>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Air conditioned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6373"/>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DFMD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544604"/>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Thermal Scanner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51244"/>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Baggage scanner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703392"/>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Public Address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326864"/>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CCTV Surveillance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015344"/>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Wi-Fi Connectivity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46631"/>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Sanitizing facility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167167"/>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Electrical Buggies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259654"/>
                  </a:ext>
                </a:extLst>
              </a:tr>
              <a:tr h="227106">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Prepaid Facility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Arial" panose="020B0604020202020204" pitchFamily="34" charset="0"/>
                          <a:ea typeface="Times New Roman" panose="02020603050405020304" pitchFamily="18" charset="0"/>
                          <a:cs typeface="Times New Roman" panose="02020603050405020304" pitchFamily="18" charset="0"/>
                        </a:rPr>
                        <a:t>Available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706209"/>
                  </a:ext>
                </a:extLst>
              </a:tr>
            </a:tbl>
          </a:graphicData>
        </a:graphic>
      </p:graphicFrame>
    </p:spTree>
    <p:extLst>
      <p:ext uri="{BB962C8B-B14F-4D97-AF65-F5344CB8AC3E}">
        <p14:creationId xmlns:p14="http://schemas.microsoft.com/office/powerpoint/2010/main" val="344399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79" y="285980"/>
            <a:ext cx="8544262" cy="1200329"/>
          </a:xfrm>
          <a:prstGeom prst="rect">
            <a:avLst/>
          </a:prstGeom>
        </p:spPr>
        <p:txBody>
          <a:bodyPr wrap="square">
            <a:spAutoFit/>
          </a:bodyPr>
          <a:lstStyle/>
          <a:p>
            <a:pPr algn="ctr">
              <a:defRPr/>
            </a:pPr>
            <a:r>
              <a:rPr lang="en-US" sz="3600" b="1" dirty="0">
                <a:solidFill>
                  <a:srgbClr val="0070C0"/>
                </a:solidFill>
                <a:latin typeface="Bookman Old Style" panose="02050604050505020204" pitchFamily="18" charset="0"/>
              </a:rPr>
              <a:t>Status of Cruise Tourism in India</a:t>
            </a:r>
          </a:p>
          <a:p>
            <a:pPr algn="ctr">
              <a:defRPr/>
            </a:pPr>
            <a:r>
              <a:rPr lang="en-US" sz="3600" b="1" dirty="0">
                <a:solidFill>
                  <a:srgbClr val="0070C0"/>
                </a:solidFill>
                <a:latin typeface="Bookman Old Style" panose="02050604050505020204" pitchFamily="18" charset="0"/>
              </a:rPr>
              <a:t>Present Scenario</a:t>
            </a:r>
            <a:endParaRPr lang="en-US" sz="2400" b="1" dirty="0">
              <a:solidFill>
                <a:srgbClr val="0070C0"/>
              </a:solidFill>
              <a:latin typeface="Bookman Old Style" panose="02050604050505020204" pitchFamily="18" charset="0"/>
            </a:endParaRPr>
          </a:p>
        </p:txBody>
      </p:sp>
      <p:sp>
        <p:nvSpPr>
          <p:cNvPr id="6" name="Content Placeholder 5"/>
          <p:cNvSpPr>
            <a:spLocks noGrp="1"/>
          </p:cNvSpPr>
          <p:nvPr>
            <p:ph sz="half" idx="1"/>
          </p:nvPr>
        </p:nvSpPr>
        <p:spPr>
          <a:xfrm>
            <a:off x="309282" y="1572768"/>
            <a:ext cx="6925236" cy="4669535"/>
          </a:xfrm>
        </p:spPr>
        <p:txBody>
          <a:bodyPr>
            <a:normAutofit/>
          </a:bodyPr>
          <a:lstStyle/>
          <a:p>
            <a:pPr algn="just">
              <a:lnSpc>
                <a:spcPct val="100000"/>
              </a:lnSpc>
              <a:buFont typeface="Arial" panose="020B0604020202020204" pitchFamily="34" charset="0"/>
              <a:buChar char="•"/>
            </a:pPr>
            <a:r>
              <a:rPr lang="en-US" altLang="en-US" sz="2200" dirty="0">
                <a:latin typeface="Bookman Old Style" panose="02050604050505020204" pitchFamily="18" charset="0"/>
              </a:rPr>
              <a:t>Thrust area of Govt. of India. Task Force of Ministry of Shipping and Ministry of Tourism; with all stakeholders – Ports,  Immigration, Tourism Boards, Port Health, Customs, Taxation body, Security, Cruise operators, Tour operators, Shipping agents, etc.</a:t>
            </a:r>
          </a:p>
          <a:p>
            <a:pPr algn="just">
              <a:lnSpc>
                <a:spcPct val="100000"/>
              </a:lnSpc>
              <a:buFont typeface="Arial" panose="020B0604020202020204" pitchFamily="34" charset="0"/>
              <a:buChar char="•"/>
            </a:pPr>
            <a:r>
              <a:rPr lang="en-US" altLang="en-US" sz="2200" dirty="0">
                <a:latin typeface="Bookman Old Style" panose="02050604050505020204" pitchFamily="18" charset="0"/>
              </a:rPr>
              <a:t>Roadmap and Action plan developed by </a:t>
            </a:r>
            <a:r>
              <a:rPr lang="en-US" altLang="en-US" sz="2200" dirty="0" err="1">
                <a:latin typeface="Bookman Old Style" panose="02050604050505020204" pitchFamily="18" charset="0"/>
              </a:rPr>
              <a:t>Bermello</a:t>
            </a:r>
            <a:r>
              <a:rPr lang="en-US" altLang="en-US" sz="2200" dirty="0">
                <a:latin typeface="Bookman Old Style" panose="02050604050505020204" pitchFamily="18" charset="0"/>
              </a:rPr>
              <a:t> &amp; </a:t>
            </a:r>
            <a:r>
              <a:rPr lang="en-US" altLang="en-US" sz="2200" dirty="0" err="1">
                <a:latin typeface="Bookman Old Style" panose="02050604050505020204" pitchFamily="18" charset="0"/>
              </a:rPr>
              <a:t>Ajamil</a:t>
            </a:r>
            <a:r>
              <a:rPr lang="en-US" altLang="en-US" sz="2200" dirty="0">
                <a:latin typeface="Bookman Old Style" panose="02050604050505020204" pitchFamily="18" charset="0"/>
              </a:rPr>
              <a:t>.  </a:t>
            </a:r>
          </a:p>
          <a:p>
            <a:pPr algn="just">
              <a:lnSpc>
                <a:spcPct val="100000"/>
              </a:lnSpc>
              <a:buFont typeface="Arial" panose="020B0604020202020204" pitchFamily="34" charset="0"/>
              <a:buChar char="•"/>
            </a:pPr>
            <a:r>
              <a:rPr lang="en-US" altLang="en-US" sz="2200" dirty="0">
                <a:latin typeface="Bookman Old Style" panose="02050604050505020204" pitchFamily="18" charset="0"/>
              </a:rPr>
              <a:t>Seven Cruise Ports developing facilities Mumbai, Goa, Mangalore, Kochi, Chennai, </a:t>
            </a:r>
            <a:r>
              <a:rPr lang="en-US" altLang="en-US" sz="2200" dirty="0" err="1">
                <a:latin typeface="Bookman Old Style" panose="02050604050505020204" pitchFamily="18" charset="0"/>
              </a:rPr>
              <a:t>Vizag</a:t>
            </a:r>
            <a:r>
              <a:rPr lang="en-US" altLang="en-US" sz="2200" dirty="0">
                <a:latin typeface="Bookman Old Style" panose="02050604050505020204" pitchFamily="18" charset="0"/>
              </a:rPr>
              <a:t> &amp; Kolkata </a:t>
            </a:r>
          </a:p>
          <a:p>
            <a:pPr>
              <a:lnSpc>
                <a:spcPct val="100000"/>
              </a:lnSpc>
            </a:pPr>
            <a:endParaRPr lang="en-US" sz="2200" dirty="0">
              <a:latin typeface="Bookman Old Style" panose="02050604050505020204" pitchFamily="18" charset="0"/>
            </a:endParaRPr>
          </a:p>
          <a:p>
            <a:pPr>
              <a:lnSpc>
                <a:spcPct val="100000"/>
              </a:lnSpc>
            </a:pPr>
            <a:endParaRPr lang="en-US" sz="2200" dirty="0"/>
          </a:p>
        </p:txBody>
      </p:sp>
      <p:pic>
        <p:nvPicPr>
          <p:cNvPr id="5" name="Picture 4">
            <a:extLst>
              <a:ext uri="{FF2B5EF4-FFF2-40B4-BE49-F238E27FC236}">
                <a16:creationId xmlns:a16="http://schemas.microsoft.com/office/drawing/2014/main" id="{7234B485-B465-484A-B1ED-86EC22F06BEB}"/>
              </a:ext>
            </a:extLst>
          </p:cNvPr>
          <p:cNvPicPr>
            <a:picLocks noChangeAspect="1"/>
          </p:cNvPicPr>
          <p:nvPr/>
        </p:nvPicPr>
        <p:blipFill rotWithShape="1">
          <a:blip r:embed="rId2" cstate="print"/>
          <a:srcRect l="6496" t="27952" r="22079" b="9148"/>
          <a:stretch/>
        </p:blipFill>
        <p:spPr>
          <a:xfrm>
            <a:off x="7355541" y="1633728"/>
            <a:ext cx="4580965" cy="4350213"/>
          </a:xfrm>
          <a:prstGeom prst="rect">
            <a:avLst/>
          </a:prstGeom>
        </p:spPr>
      </p:pic>
    </p:spTree>
    <p:extLst>
      <p:ext uri="{BB962C8B-B14F-4D97-AF65-F5344CB8AC3E}">
        <p14:creationId xmlns:p14="http://schemas.microsoft.com/office/powerpoint/2010/main" val="249900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CHENNAI PORT AUTHORITY</a:t>
            </a:r>
          </a:p>
        </p:txBody>
      </p:sp>
      <p:sp>
        <p:nvSpPr>
          <p:cNvPr id="3" name="TextBox 2"/>
          <p:cNvSpPr txBox="1"/>
          <p:nvPr/>
        </p:nvSpPr>
        <p:spPr>
          <a:xfrm>
            <a:off x="961786" y="1620478"/>
            <a:ext cx="10179423"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b="1" dirty="0"/>
              <a:t>Cruise Terminal Infrastructure:</a:t>
            </a:r>
            <a:br>
              <a:rPr lang="en-US" dirty="0"/>
            </a:br>
            <a:r>
              <a:rPr lang="en-US" dirty="0"/>
              <a:t>•  Cruise  Terminal with a  space of 2880 </a:t>
            </a:r>
            <a:r>
              <a:rPr lang="en-US" dirty="0" err="1"/>
              <a:t>sq.mtrs</a:t>
            </a:r>
            <a:r>
              <a:rPr lang="en-US" dirty="0"/>
              <a:t> can accommodate 3000 passengers.</a:t>
            </a:r>
            <a:br>
              <a:rPr lang="en-US" dirty="0"/>
            </a:br>
            <a:r>
              <a:rPr lang="en-US" dirty="0"/>
              <a:t>•  Two Passenger Lifts, Four  </a:t>
            </a:r>
            <a:r>
              <a:rPr lang="en-US" dirty="0" err="1"/>
              <a:t>esclators</a:t>
            </a:r>
            <a:r>
              <a:rPr lang="en-US" dirty="0"/>
              <a:t> and Heat Ventilation Air Conditioning system </a:t>
            </a:r>
          </a:p>
          <a:p>
            <a:pPr>
              <a:lnSpc>
                <a:spcPct val="150000"/>
              </a:lnSpc>
            </a:pPr>
            <a:r>
              <a:rPr lang="en-US" dirty="0"/>
              <a:t>          provide hassle –free      experience.</a:t>
            </a:r>
            <a:br>
              <a:rPr lang="en-US" dirty="0"/>
            </a:br>
            <a:r>
              <a:rPr lang="en-US" dirty="0"/>
              <a:t>      •  40 Immigration counters for faster clearance of Passengers.</a:t>
            </a:r>
            <a:br>
              <a:rPr lang="en-US" dirty="0"/>
            </a:br>
            <a:r>
              <a:rPr lang="en-US" dirty="0"/>
              <a:t>      •  High end Security System such as Baggage Scanners ( 4 Nos), Handheld Metal Detectors, </a:t>
            </a:r>
          </a:p>
          <a:p>
            <a:pPr>
              <a:lnSpc>
                <a:spcPct val="150000"/>
              </a:lnSpc>
            </a:pPr>
            <a:r>
              <a:rPr lang="en-US" dirty="0"/>
              <a:t>          Metal Door  Frame Detectors and CCTV ensures Security and Customs purpose.</a:t>
            </a:r>
            <a:br>
              <a:rPr lang="en-US" dirty="0"/>
            </a:br>
            <a:r>
              <a:rPr lang="en-US" dirty="0"/>
              <a:t>      •  Fire Fighting System with Hydrants, smoke detectors and fire-extinguishers  provide a </a:t>
            </a:r>
          </a:p>
          <a:p>
            <a:pPr>
              <a:lnSpc>
                <a:spcPct val="150000"/>
              </a:lnSpc>
            </a:pPr>
            <a:r>
              <a:rPr lang="en-US" dirty="0"/>
              <a:t>          safe experience to the passengers.</a:t>
            </a:r>
            <a:br>
              <a:rPr lang="en-US" dirty="0"/>
            </a:br>
            <a:r>
              <a:rPr lang="en-US" dirty="0"/>
              <a:t>      •  Provision for Money Exchanger and Duty Free Shop and souvenir shopping available.</a:t>
            </a:r>
            <a:br>
              <a:rPr lang="en-US" dirty="0"/>
            </a:br>
            <a:r>
              <a:rPr lang="en-US" dirty="0"/>
              <a:t>      •  Provision for  Cafeteria for refreshments.</a:t>
            </a:r>
          </a:p>
          <a:p>
            <a:pPr marL="285750" indent="-285750">
              <a:buFont typeface="Arial" panose="020B0604020202020204" pitchFamily="34" charset="0"/>
              <a:buChar char="•"/>
            </a:pPr>
            <a:endParaRPr lang="en-US" dirty="0">
              <a:latin typeface="Bookman Old Style" panose="02050604050505020204" pitchFamily="18" charset="0"/>
            </a:endParaRPr>
          </a:p>
        </p:txBody>
      </p:sp>
      <p:sp>
        <p:nvSpPr>
          <p:cNvPr id="4" name="Left Arrow 3">
            <a:hlinkClick r:id="rId2" action="ppaction://hlinksldjump"/>
          </p:cNvPr>
          <p:cNvSpPr/>
          <p:nvPr/>
        </p:nvSpPr>
        <p:spPr>
          <a:xfrm>
            <a:off x="10058400" y="5721872"/>
            <a:ext cx="1349188" cy="5075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17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Bookman Old Style" panose="02050604050505020204" pitchFamily="18" charset="0"/>
              </a:rPr>
              <a:t>VISAKHAPATNAM PORT AUTHORITY</a:t>
            </a:r>
          </a:p>
        </p:txBody>
      </p:sp>
      <p:sp>
        <p:nvSpPr>
          <p:cNvPr id="4" name="Left Arrow 3">
            <a:hlinkClick r:id="rId2" action="ppaction://hlinksldjump"/>
          </p:cNvPr>
          <p:cNvSpPr/>
          <p:nvPr/>
        </p:nvSpPr>
        <p:spPr>
          <a:xfrm>
            <a:off x="10112188" y="5741982"/>
            <a:ext cx="1344706" cy="591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86569240"/>
              </p:ext>
            </p:extLst>
          </p:nvPr>
        </p:nvGraphicFramePr>
        <p:xfrm>
          <a:off x="1248229" y="1846263"/>
          <a:ext cx="8679542" cy="4363075"/>
        </p:xfrm>
        <a:graphic>
          <a:graphicData uri="http://schemas.openxmlformats.org/drawingml/2006/table">
            <a:tbl>
              <a:tblPr firstRow="1" firstCol="1" bandRow="1"/>
              <a:tblGrid>
                <a:gridCol w="2494713">
                  <a:extLst>
                    <a:ext uri="{9D8B030D-6E8A-4147-A177-3AD203B41FA5}">
                      <a16:colId xmlns:a16="http://schemas.microsoft.com/office/drawing/2014/main" val="144968061"/>
                    </a:ext>
                  </a:extLst>
                </a:gridCol>
                <a:gridCol w="6184829">
                  <a:extLst>
                    <a:ext uri="{9D8B030D-6E8A-4147-A177-3AD203B41FA5}">
                      <a16:colId xmlns:a16="http://schemas.microsoft.com/office/drawing/2014/main" val="1458749650"/>
                    </a:ext>
                  </a:extLst>
                </a:gridCol>
              </a:tblGrid>
              <a:tr h="397145">
                <a:tc>
                  <a:txBody>
                    <a:bodyPr/>
                    <a:lstStyle/>
                    <a:p>
                      <a:pPr marL="0" marR="0" algn="just">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Status of Cruise Terminal available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As on date there is no dedicated Cruise Terminal is operational at VPA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038919"/>
                  </a:ext>
                </a:extLst>
              </a:tr>
              <a:tr h="595719">
                <a:tc>
                  <a:txBody>
                    <a:bodyPr/>
                    <a:lstStyle/>
                    <a:p>
                      <a:pPr marL="0" marR="0" algn="just">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Status of Under construction Cruise terminal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A cruise terminal at an estimated cost of Rs.96.05 crores is  under construction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9140"/>
                  </a:ext>
                </a:extLst>
              </a:tr>
              <a:tr h="397145">
                <a:tc>
                  <a:txBody>
                    <a:bodyPr/>
                    <a:lstStyle/>
                    <a:p>
                      <a:pPr marL="0" marR="0" algn="just">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Date of completion / Operation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Not applicable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574991"/>
                  </a:ext>
                </a:extLst>
              </a:tr>
              <a:tr h="198573">
                <a:tc>
                  <a:txBody>
                    <a:bodyPr/>
                    <a:lstStyle/>
                    <a:p>
                      <a:pPr marL="0" marR="0" algn="just">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Expenditure incurred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Rs.34.40 crores.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986050"/>
                  </a:ext>
                </a:extLst>
              </a:tr>
              <a:tr h="2762754">
                <a:tc>
                  <a:txBody>
                    <a:bodyPr/>
                    <a:lstStyle/>
                    <a:p>
                      <a:pPr marL="0" marR="0" algn="just">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Other infrastructure available / under construction (date of completion) for cruise shipping including immigration counters.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200" b="1" u="sng" dirty="0">
                          <a:effectLst/>
                          <a:latin typeface="Arial" panose="020B0604020202020204" pitchFamily="34" charset="0"/>
                          <a:ea typeface="Calibri" panose="020F0502020204030204" pitchFamily="34" charset="0"/>
                          <a:cs typeface="Times New Roman" panose="02020603050405020304" pitchFamily="18" charset="0"/>
                        </a:rPr>
                        <a:t>Berth construction</a:t>
                      </a:r>
                      <a:r>
                        <a:rPr lang="en-IN"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N" sz="1200" dirty="0">
                          <a:effectLst/>
                          <a:latin typeface="Arial" panose="020B0604020202020204" pitchFamily="34" charset="0"/>
                          <a:ea typeface="Calibri" panose="020F0502020204030204" pitchFamily="34" charset="0"/>
                          <a:cs typeface="Times New Roman" panose="02020603050405020304" pitchFamily="18" charset="0"/>
                        </a:rPr>
                        <a:t>Progress of work is 67% as against 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N" sz="1200" dirty="0">
                          <a:effectLst/>
                          <a:latin typeface="Arial" panose="020B0604020202020204" pitchFamily="34" charset="0"/>
                          <a:ea typeface="Calibri" panose="020F0502020204030204" pitchFamily="34" charset="0"/>
                          <a:cs typeface="Times New Roman" panose="02020603050405020304" pitchFamily="18" charset="0"/>
                        </a:rPr>
                        <a:t>Marine, touch piling work and casting and erection of precast units for berth, shore protection, walkways and mooring dolphin is in progress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1590" marR="0" algn="just">
                        <a:spcBef>
                          <a:spcPts val="0"/>
                        </a:spcBef>
                        <a:spcAft>
                          <a:spcPts val="0"/>
                        </a:spcAft>
                      </a:pPr>
                      <a:r>
                        <a:rPr lang="en-IN" sz="1200" b="1" u="sng" dirty="0">
                          <a:effectLst/>
                          <a:latin typeface="Arial" panose="020B0604020202020204" pitchFamily="34" charset="0"/>
                          <a:ea typeface="Calibri" panose="020F0502020204030204" pitchFamily="34" charset="0"/>
                          <a:cs typeface="Times New Roman" panose="02020603050405020304" pitchFamily="18" charset="0"/>
                        </a:rPr>
                        <a:t>Terminal Building</a:t>
                      </a:r>
                      <a:r>
                        <a:rPr lang="en-IN"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N" sz="1200" dirty="0">
                          <a:effectLst/>
                          <a:latin typeface="Arial" panose="020B0604020202020204" pitchFamily="34" charset="0"/>
                          <a:ea typeface="Calibri" panose="020F0502020204030204" pitchFamily="34" charset="0"/>
                          <a:cs typeface="Times New Roman" panose="02020603050405020304" pitchFamily="18" charset="0"/>
                        </a:rPr>
                        <a:t>Progress of work is 42% as against 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N" sz="1200" dirty="0">
                          <a:effectLst/>
                          <a:latin typeface="Arial" panose="020B0604020202020204" pitchFamily="34" charset="0"/>
                          <a:ea typeface="Calibri" panose="020F0502020204030204" pitchFamily="34" charset="0"/>
                          <a:cs typeface="Times New Roman" panose="02020603050405020304" pitchFamily="18" charset="0"/>
                        </a:rPr>
                        <a:t>Ground Floor Roof Slab is completed. First Floor Roof Slab Phase-I &amp; Phase-II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N" sz="1200" dirty="0" err="1">
                          <a:effectLst/>
                          <a:latin typeface="Arial" panose="020B0604020202020204" pitchFamily="34" charset="0"/>
                          <a:ea typeface="Calibri" panose="020F0502020204030204" pitchFamily="34" charset="0"/>
                          <a:cs typeface="Times New Roman" panose="02020603050405020304" pitchFamily="18" charset="0"/>
                        </a:rPr>
                        <a:t>Centering</a:t>
                      </a:r>
                      <a:r>
                        <a:rPr lang="en-IN" sz="1200" dirty="0">
                          <a:effectLst/>
                          <a:latin typeface="Arial" panose="020B0604020202020204" pitchFamily="34" charset="0"/>
                          <a:ea typeface="Calibri" panose="020F0502020204030204" pitchFamily="34" charset="0"/>
                          <a:cs typeface="Times New Roman" panose="02020603050405020304" pitchFamily="18" charset="0"/>
                        </a:rPr>
                        <a:t> and reinforcement tying work for First Floor Roof Slab (Phase-III) is in progress.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N" sz="1200" dirty="0">
                          <a:effectLst/>
                          <a:latin typeface="Arial" panose="020B0604020202020204" pitchFamily="34" charset="0"/>
                          <a:ea typeface="Calibri" panose="020F0502020204030204" pitchFamily="34" charset="0"/>
                          <a:cs typeface="Times New Roman" panose="02020603050405020304" pitchFamily="18" charset="0"/>
                        </a:rPr>
                        <a:t>Plumbing work inside the building is in progress.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IN" sz="1200" dirty="0">
                          <a:effectLst/>
                          <a:latin typeface="Arial" panose="020B0604020202020204" pitchFamily="34" charset="0"/>
                          <a:ea typeface="Calibri" panose="020F0502020204030204" pitchFamily="34" charset="0"/>
                          <a:cs typeface="Times New Roman" panose="02020603050405020304" pitchFamily="18" charset="0"/>
                        </a:rPr>
                        <a:t>Excavation for UG Sump and Pump Room is completed and RCC raft foundation work is in progress.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862" marR="598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39738"/>
                  </a:ext>
                </a:extLst>
              </a:tr>
            </a:tbl>
          </a:graphicData>
        </a:graphic>
      </p:graphicFrame>
    </p:spTree>
    <p:extLst>
      <p:ext uri="{BB962C8B-B14F-4D97-AF65-F5344CB8AC3E}">
        <p14:creationId xmlns:p14="http://schemas.microsoft.com/office/powerpoint/2010/main" val="119265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87355"/>
          </a:xfrm>
        </p:spPr>
        <p:txBody>
          <a:bodyPr>
            <a:normAutofit/>
          </a:bodyPr>
          <a:lstStyle/>
          <a:p>
            <a:r>
              <a:rPr lang="en-US" sz="4400" dirty="0">
                <a:latin typeface="Bookman Old Style" panose="02050604050505020204" pitchFamily="18" charset="0"/>
              </a:rPr>
              <a:t>KOLKATA PORT AUTHORITY</a:t>
            </a:r>
          </a:p>
        </p:txBody>
      </p:sp>
      <p:sp>
        <p:nvSpPr>
          <p:cNvPr id="3" name="TextBox 2"/>
          <p:cNvSpPr txBox="1"/>
          <p:nvPr/>
        </p:nvSpPr>
        <p:spPr>
          <a:xfrm>
            <a:off x="1048871" y="1836021"/>
            <a:ext cx="10179423" cy="5078313"/>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Bookman Old Style" panose="02050604050505020204" pitchFamily="18" charset="0"/>
              </a:rPr>
              <a:t>Development of River Cruise Terminal and River Tourism facility </a:t>
            </a:r>
            <a:r>
              <a:rPr lang="en-US" dirty="0" err="1">
                <a:latin typeface="Bookman Old Style" panose="02050604050505020204" pitchFamily="18" charset="0"/>
              </a:rPr>
              <a:t>alongwith</a:t>
            </a:r>
            <a:r>
              <a:rPr lang="en-US" dirty="0">
                <a:latin typeface="Bookman Old Style" panose="02050604050505020204" pitchFamily="18" charset="0"/>
              </a:rPr>
              <a:t> river front beautification works at KDS, SMP, Kolkata.</a:t>
            </a:r>
          </a:p>
          <a:p>
            <a:pPr algn="just"/>
            <a:endParaRPr lang="en-US" dirty="0">
              <a:latin typeface="Bookman Old Style" panose="02050604050505020204" pitchFamily="18" charset="0"/>
            </a:endParaRPr>
          </a:p>
          <a:p>
            <a:pPr marL="285750" indent="-285750" algn="just">
              <a:buFont typeface="Arial" panose="020B0604020202020204" pitchFamily="34" charset="0"/>
              <a:buChar char="•"/>
            </a:pPr>
            <a:r>
              <a:rPr lang="en-US" dirty="0">
                <a:latin typeface="Bookman Old Style" panose="02050604050505020204" pitchFamily="18" charset="0"/>
              </a:rPr>
              <a:t>Include Riverside landscape areas, cafeteria, Maritime interpretation Centers, Museums, etc.</a:t>
            </a:r>
          </a:p>
          <a:p>
            <a:pPr algn="just"/>
            <a:endParaRPr lang="en-US" dirty="0">
              <a:latin typeface="Bookman Old Style" panose="02050604050505020204" pitchFamily="18" charset="0"/>
            </a:endParaRPr>
          </a:p>
          <a:p>
            <a:pPr marL="285750" indent="-285750" algn="just">
              <a:buFont typeface="Arial" panose="020B0604020202020204" pitchFamily="34" charset="0"/>
              <a:buChar char="•"/>
            </a:pPr>
            <a:r>
              <a:rPr lang="en-US" dirty="0">
                <a:latin typeface="Bookman Old Style" panose="02050604050505020204" pitchFamily="18" charset="0"/>
              </a:rPr>
              <a:t>Locations are indenture memorial area, Clock tower jetty as well as </a:t>
            </a:r>
            <a:r>
              <a:rPr lang="en-US" dirty="0" err="1">
                <a:latin typeface="Bookman Old Style" panose="02050604050505020204" pitchFamily="18" charset="0"/>
              </a:rPr>
              <a:t>Takata</a:t>
            </a:r>
            <a:r>
              <a:rPr lang="en-US" dirty="0">
                <a:latin typeface="Bookman Old Style" panose="02050604050505020204" pitchFamily="18" charset="0"/>
              </a:rPr>
              <a:t> </a:t>
            </a:r>
            <a:r>
              <a:rPr lang="en-US" dirty="0" err="1">
                <a:latin typeface="Bookman Old Style" panose="02050604050505020204" pitchFamily="18" charset="0"/>
              </a:rPr>
              <a:t>Ghat</a:t>
            </a:r>
            <a:r>
              <a:rPr lang="en-US" dirty="0">
                <a:latin typeface="Bookman Old Style" panose="02050604050505020204" pitchFamily="18" charset="0"/>
              </a:rPr>
              <a:t> and </a:t>
            </a:r>
            <a:r>
              <a:rPr lang="en-US" dirty="0" err="1">
                <a:latin typeface="Bookman Old Style" panose="02050604050505020204" pitchFamily="18" charset="0"/>
              </a:rPr>
              <a:t>Outram</a:t>
            </a:r>
            <a:r>
              <a:rPr lang="en-US" dirty="0">
                <a:latin typeface="Bookman Old Style" panose="02050604050505020204" pitchFamily="18" charset="0"/>
              </a:rPr>
              <a:t> </a:t>
            </a:r>
            <a:r>
              <a:rPr lang="en-US" dirty="0" err="1">
                <a:latin typeface="Bookman Old Style" panose="02050604050505020204" pitchFamily="18" charset="0"/>
              </a:rPr>
              <a:t>Ghat</a:t>
            </a:r>
            <a:r>
              <a:rPr lang="en-US" dirty="0">
                <a:latin typeface="Bookman Old Style" panose="02050604050505020204" pitchFamily="18" charset="0"/>
              </a:rPr>
              <a:t> jetties on Kolkata river side.</a:t>
            </a:r>
          </a:p>
          <a:p>
            <a:pPr algn="just"/>
            <a:endParaRPr lang="en-US" dirty="0">
              <a:latin typeface="Bookman Old Style" panose="02050604050505020204" pitchFamily="18" charset="0"/>
            </a:endParaRPr>
          </a:p>
          <a:p>
            <a:pPr marL="285750" indent="-285750" algn="just">
              <a:buFont typeface="Arial" panose="020B0604020202020204" pitchFamily="34" charset="0"/>
              <a:buChar char="•"/>
            </a:pPr>
            <a:r>
              <a:rPr lang="en-US" dirty="0">
                <a:latin typeface="Bookman Old Style" panose="02050604050505020204" pitchFamily="18" charset="0"/>
              </a:rPr>
              <a:t>Planned to upgrade the Passenger terminal at 11 KPD is also being considered. A </a:t>
            </a:r>
            <a:r>
              <a:rPr lang="en-US" dirty="0" err="1">
                <a:latin typeface="Bookman Old Style" panose="02050604050505020204" pitchFamily="18" charset="0"/>
              </a:rPr>
              <a:t>sutiable</a:t>
            </a:r>
            <a:r>
              <a:rPr lang="en-US" dirty="0">
                <a:latin typeface="Bookman Old Style" panose="02050604050505020204" pitchFamily="18" charset="0"/>
              </a:rPr>
              <a:t> location is also being considered to accommodate International Cruise Vessels.</a:t>
            </a:r>
          </a:p>
          <a:p>
            <a:pPr algn="just"/>
            <a:endParaRPr lang="en-US" dirty="0">
              <a:latin typeface="Bookman Old Style" panose="02050604050505020204" pitchFamily="18" charset="0"/>
            </a:endParaRPr>
          </a:p>
          <a:p>
            <a:pPr marL="285750" indent="-285750" algn="just">
              <a:buFont typeface="Arial" panose="020B0604020202020204" pitchFamily="34" charset="0"/>
              <a:buChar char="•"/>
            </a:pPr>
            <a:r>
              <a:rPr lang="en-US" dirty="0">
                <a:latin typeface="Bookman Old Style" panose="02050604050505020204" pitchFamily="18" charset="0"/>
              </a:rPr>
              <a:t>Estimated Project Cost – </a:t>
            </a:r>
            <a:r>
              <a:rPr lang="en-US" dirty="0" err="1">
                <a:latin typeface="Bookman Old Style" panose="02050604050505020204" pitchFamily="18" charset="0"/>
              </a:rPr>
              <a:t>Rs</a:t>
            </a:r>
            <a:r>
              <a:rPr lang="en-US" dirty="0">
                <a:latin typeface="Bookman Old Style" panose="02050604050505020204" pitchFamily="18" charset="0"/>
              </a:rPr>
              <a:t>. 75.82 Crores.</a:t>
            </a:r>
          </a:p>
          <a:p>
            <a:pPr algn="just"/>
            <a:endParaRPr lang="en-US" dirty="0">
              <a:latin typeface="Bookman Old Style" panose="02050604050505020204" pitchFamily="18" charset="0"/>
            </a:endParaRPr>
          </a:p>
          <a:p>
            <a:pPr marL="285750" indent="-285750" algn="just">
              <a:buFont typeface="Arial" panose="020B0604020202020204" pitchFamily="34" charset="0"/>
              <a:buChar char="•"/>
            </a:pPr>
            <a:r>
              <a:rPr lang="en-US" dirty="0">
                <a:latin typeface="Bookman Old Style" panose="02050604050505020204" pitchFamily="18" charset="0"/>
              </a:rPr>
              <a:t>Commissioning – December 2025.</a:t>
            </a:r>
          </a:p>
          <a:p>
            <a:pPr marL="285750" indent="-285750" algn="just">
              <a:buFont typeface="Arial" panose="020B0604020202020204" pitchFamily="34" charset="0"/>
              <a:buChar char="•"/>
            </a:pPr>
            <a:endParaRPr lang="en-US" dirty="0">
              <a:latin typeface="Bookman Old Style" panose="02050604050505020204" pitchFamily="18" charset="0"/>
            </a:endParaRPr>
          </a:p>
          <a:p>
            <a:pPr algn="just"/>
            <a:endParaRPr lang="en-US" dirty="0">
              <a:latin typeface="Bookman Old Style" panose="02050604050505020204" pitchFamily="18" charset="0"/>
            </a:endParaRPr>
          </a:p>
        </p:txBody>
      </p:sp>
      <p:sp>
        <p:nvSpPr>
          <p:cNvPr id="4" name="Left Arrow 3">
            <a:hlinkClick r:id="rId2" action="ppaction://hlinksldjump"/>
          </p:cNvPr>
          <p:cNvSpPr/>
          <p:nvPr/>
        </p:nvSpPr>
        <p:spPr>
          <a:xfrm>
            <a:off x="10112188" y="5741982"/>
            <a:ext cx="1344706" cy="591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02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8"/>
          <p:cNvSpPr txBox="1"/>
          <p:nvPr/>
        </p:nvSpPr>
        <p:spPr>
          <a:xfrm>
            <a:off x="645564" y="297151"/>
            <a:ext cx="9440545" cy="705321"/>
          </a:xfrm>
          <a:prstGeom prst="rect">
            <a:avLst/>
          </a:prstGeom>
          <a:noFill/>
          <a:ln>
            <a:noFill/>
          </a:ln>
        </p:spPr>
        <p:txBody>
          <a:bodyPr spcFirstLastPara="1" wrap="square" lIns="0" tIns="12700" rIns="0" bIns="0" anchor="t" anchorCtr="0">
            <a:spAutoFit/>
          </a:bodyPr>
          <a:lstStyle/>
          <a:p>
            <a:pPr marL="12700" marR="0" lvl="0" indent="0" algn="l" rtl="0">
              <a:lnSpc>
                <a:spcPct val="113333"/>
              </a:lnSpc>
              <a:spcBef>
                <a:spcPts val="0"/>
              </a:spcBef>
              <a:spcAft>
                <a:spcPts val="0"/>
              </a:spcAft>
              <a:buNone/>
            </a:pPr>
            <a:r>
              <a:rPr lang="en-US" sz="2400" dirty="0">
                <a:solidFill>
                  <a:srgbClr val="E71C56"/>
                </a:solidFill>
                <a:latin typeface="Trebuchet MS"/>
                <a:ea typeface="Trebuchet MS"/>
                <a:cs typeface="Trebuchet MS"/>
                <a:sym typeface="Trebuchet MS"/>
              </a:rPr>
              <a:t>Theme based | Gujarat's coastline </a:t>
            </a:r>
            <a:r>
              <a:rPr lang="en-US" sz="2400" dirty="0">
                <a:solidFill>
                  <a:srgbClr val="29B974"/>
                </a:solidFill>
                <a:latin typeface="Trebuchet MS"/>
                <a:ea typeface="Trebuchet MS"/>
                <a:cs typeface="Trebuchet MS"/>
                <a:sym typeface="Trebuchet MS"/>
              </a:rPr>
              <a:t>can be harnessed for </a:t>
            </a:r>
            <a:r>
              <a:rPr lang="en-US" sz="2400" dirty="0">
                <a:solidFill>
                  <a:srgbClr val="E71C56"/>
                </a:solidFill>
                <a:latin typeface="Trebuchet MS"/>
                <a:ea typeface="Trebuchet MS"/>
                <a:cs typeface="Trebuchet MS"/>
                <a:sym typeface="Trebuchet MS"/>
              </a:rPr>
              <a:t>pilgrim tourism </a:t>
            </a:r>
            <a:r>
              <a:rPr lang="en-US" sz="2400" dirty="0">
                <a:solidFill>
                  <a:srgbClr val="29B974"/>
                </a:solidFill>
                <a:latin typeface="Trebuchet MS"/>
                <a:ea typeface="Trebuchet MS"/>
                <a:cs typeface="Trebuchet MS"/>
                <a:sym typeface="Trebuchet MS"/>
              </a:rPr>
              <a:t>in collaboration with tourism &amp; local authorities</a:t>
            </a:r>
            <a:endParaRPr sz="2400">
              <a:solidFill>
                <a:schemeClr val="dk1"/>
              </a:solidFill>
              <a:latin typeface="Trebuchet MS"/>
              <a:ea typeface="Trebuchet MS"/>
              <a:cs typeface="Trebuchet MS"/>
              <a:sym typeface="Trebuchet MS"/>
            </a:endParaRPr>
          </a:p>
        </p:txBody>
      </p:sp>
      <p:sp>
        <p:nvSpPr>
          <p:cNvPr id="348" name="Google Shape;348;p28"/>
          <p:cNvSpPr txBox="1"/>
          <p:nvPr/>
        </p:nvSpPr>
        <p:spPr>
          <a:xfrm>
            <a:off x="10332719" y="1493519"/>
            <a:ext cx="1229360" cy="193040"/>
          </a:xfrm>
          <a:prstGeom prst="rect">
            <a:avLst/>
          </a:prstGeom>
          <a:solidFill>
            <a:srgbClr val="29B974"/>
          </a:solidFill>
          <a:ln>
            <a:noFill/>
          </a:ln>
        </p:spPr>
        <p:txBody>
          <a:bodyPr spcFirstLastPara="1" wrap="square" lIns="0" tIns="10775" rIns="0" bIns="0" anchor="t" anchorCtr="0">
            <a:spAutoFit/>
          </a:bodyPr>
          <a:lstStyle/>
          <a:p>
            <a:pPr marL="266700" marR="0" lvl="0" indent="0" algn="l" rtl="0">
              <a:lnSpc>
                <a:spcPct val="119583"/>
              </a:lnSpc>
              <a:spcBef>
                <a:spcPts val="0"/>
              </a:spcBef>
              <a:spcAft>
                <a:spcPts val="0"/>
              </a:spcAft>
              <a:buNone/>
            </a:pPr>
            <a:r>
              <a:rPr lang="en-US" sz="1200">
                <a:solidFill>
                  <a:srgbClr val="FFFFFF"/>
                </a:solidFill>
                <a:latin typeface="Trebuchet MS"/>
                <a:ea typeface="Trebuchet MS"/>
                <a:cs typeface="Trebuchet MS"/>
                <a:sym typeface="Trebuchet MS"/>
              </a:rPr>
              <a:t>Illustrative</a:t>
            </a:r>
            <a:endParaRPr sz="1200">
              <a:solidFill>
                <a:schemeClr val="dk1"/>
              </a:solidFill>
              <a:latin typeface="Trebuchet MS"/>
              <a:ea typeface="Trebuchet MS"/>
              <a:cs typeface="Trebuchet MS"/>
              <a:sym typeface="Trebuchet MS"/>
            </a:endParaRPr>
          </a:p>
        </p:txBody>
      </p:sp>
      <p:sp>
        <p:nvSpPr>
          <p:cNvPr id="349" name="Google Shape;349;p28"/>
          <p:cNvSpPr txBox="1"/>
          <p:nvPr/>
        </p:nvSpPr>
        <p:spPr>
          <a:xfrm>
            <a:off x="7127875" y="1881441"/>
            <a:ext cx="3816985" cy="1247140"/>
          </a:xfrm>
          <a:prstGeom prst="rect">
            <a:avLst/>
          </a:prstGeom>
          <a:noFill/>
          <a:ln>
            <a:noFill/>
          </a:ln>
        </p:spPr>
        <p:txBody>
          <a:bodyPr spcFirstLastPara="1" wrap="square" lIns="0" tIns="12700" rIns="0" bIns="0" anchor="t" anchorCtr="0">
            <a:spAutoFit/>
          </a:bodyPr>
          <a:lstStyle/>
          <a:p>
            <a:pPr marL="12700" marR="0" lvl="0" indent="0" algn="just" rtl="0">
              <a:lnSpc>
                <a:spcPct val="100000"/>
              </a:lnSpc>
              <a:spcBef>
                <a:spcPts val="0"/>
              </a:spcBef>
              <a:spcAft>
                <a:spcPts val="0"/>
              </a:spcAft>
              <a:buNone/>
            </a:pPr>
            <a:r>
              <a:rPr lang="en-US" sz="1600" dirty="0">
                <a:solidFill>
                  <a:srgbClr val="29B974"/>
                </a:solidFill>
                <a:latin typeface="Trebuchet MS"/>
                <a:ea typeface="Trebuchet MS"/>
                <a:cs typeface="Trebuchet MS"/>
                <a:sym typeface="Trebuchet MS"/>
              </a:rPr>
              <a:t>Demand Potential</a:t>
            </a:r>
            <a:endParaRPr sz="1600">
              <a:solidFill>
                <a:schemeClr val="dk1"/>
              </a:solidFill>
              <a:latin typeface="Trebuchet MS"/>
              <a:ea typeface="Trebuchet MS"/>
              <a:cs typeface="Trebuchet MS"/>
              <a:sym typeface="Trebuchet MS"/>
            </a:endParaRPr>
          </a:p>
          <a:p>
            <a:pPr marL="12700" marR="5080" lvl="0" indent="0" algn="just" rtl="0">
              <a:lnSpc>
                <a:spcPct val="100000"/>
              </a:lnSpc>
              <a:spcBef>
                <a:spcPts val="5"/>
              </a:spcBef>
              <a:spcAft>
                <a:spcPts val="0"/>
              </a:spcAft>
              <a:buNone/>
            </a:pPr>
            <a:r>
              <a:rPr lang="en-US" sz="1600" dirty="0">
                <a:solidFill>
                  <a:srgbClr val="2B2B2B"/>
                </a:solidFill>
                <a:latin typeface="Trebuchet MS"/>
                <a:ea typeface="Trebuchet MS"/>
                <a:cs typeface="Trebuchet MS"/>
                <a:sym typeface="Trebuchet MS"/>
              </a:rPr>
              <a:t>Potential to develop dedicated circuit for  pilgrim tourism to tap huge market of ~</a:t>
            </a:r>
            <a:r>
              <a:rPr lang="en-US" sz="1600" dirty="0">
                <a:solidFill>
                  <a:srgbClr val="E71C56"/>
                </a:solidFill>
                <a:latin typeface="Trebuchet MS"/>
                <a:ea typeface="Trebuchet MS"/>
                <a:cs typeface="Trebuchet MS"/>
                <a:sym typeface="Trebuchet MS"/>
              </a:rPr>
              <a:t>4  million tourists </a:t>
            </a:r>
            <a:r>
              <a:rPr lang="en-US" sz="1600" dirty="0">
                <a:solidFill>
                  <a:srgbClr val="2B2B2B"/>
                </a:solidFill>
                <a:latin typeface="Trebuchet MS"/>
                <a:ea typeface="Trebuchet MS"/>
                <a:cs typeface="Trebuchet MS"/>
                <a:sym typeface="Trebuchet MS"/>
              </a:rPr>
              <a:t>visiting Dwarka, Veraval,  Somnath and Porbandar</a:t>
            </a:r>
            <a:endParaRPr sz="1600">
              <a:solidFill>
                <a:schemeClr val="dk1"/>
              </a:solidFill>
              <a:latin typeface="Trebuchet MS"/>
              <a:ea typeface="Trebuchet MS"/>
              <a:cs typeface="Trebuchet MS"/>
              <a:sym typeface="Trebuchet MS"/>
            </a:endParaRPr>
          </a:p>
        </p:txBody>
      </p:sp>
      <p:sp>
        <p:nvSpPr>
          <p:cNvPr id="350" name="Google Shape;350;p28"/>
          <p:cNvSpPr txBox="1"/>
          <p:nvPr/>
        </p:nvSpPr>
        <p:spPr>
          <a:xfrm>
            <a:off x="7169438" y="3277494"/>
            <a:ext cx="3903345" cy="12471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dirty="0">
                <a:solidFill>
                  <a:srgbClr val="29B974"/>
                </a:solidFill>
                <a:latin typeface="Trebuchet MS"/>
                <a:ea typeface="Trebuchet MS"/>
                <a:cs typeface="Trebuchet MS"/>
                <a:sym typeface="Trebuchet MS"/>
              </a:rPr>
              <a:t>Infrastructure Availability</a:t>
            </a:r>
            <a:endParaRPr sz="1600">
              <a:solidFill>
                <a:schemeClr val="dk1"/>
              </a:solidFill>
              <a:latin typeface="Trebuchet MS"/>
              <a:ea typeface="Trebuchet MS"/>
              <a:cs typeface="Trebuchet MS"/>
              <a:sym typeface="Trebuchet MS"/>
            </a:endParaRPr>
          </a:p>
          <a:p>
            <a:pPr marL="337820" marR="5080" lvl="0" indent="-213995" algn="l" rtl="0">
              <a:lnSpc>
                <a:spcPct val="100000"/>
              </a:lnSpc>
              <a:spcBef>
                <a:spcPts val="5"/>
              </a:spcBef>
              <a:spcAft>
                <a:spcPts val="0"/>
              </a:spcAft>
              <a:buClr>
                <a:srgbClr val="29B974"/>
              </a:buClr>
              <a:buSzPts val="1600"/>
              <a:buFont typeface="Trebuchet MS"/>
              <a:buChar char="•"/>
            </a:pPr>
            <a:r>
              <a:rPr lang="en-US" sz="1600" dirty="0">
                <a:solidFill>
                  <a:srgbClr val="2B2B2B"/>
                </a:solidFill>
                <a:latin typeface="Trebuchet MS"/>
                <a:ea typeface="Trebuchet MS"/>
                <a:cs typeface="Trebuchet MS"/>
                <a:sym typeface="Trebuchet MS"/>
              </a:rPr>
              <a:t>Existing ports along the state  coastlines could be used to develop </a:t>
            </a:r>
            <a:r>
              <a:rPr lang="en-US" sz="1600" dirty="0">
                <a:solidFill>
                  <a:srgbClr val="E71C56"/>
                </a:solidFill>
                <a:latin typeface="Trebuchet MS"/>
                <a:ea typeface="Trebuchet MS"/>
                <a:cs typeface="Trebuchet MS"/>
                <a:sym typeface="Trebuchet MS"/>
              </a:rPr>
              <a:t> infrastructure facilities for linking sea-  land </a:t>
            </a:r>
            <a:r>
              <a:rPr lang="en-US" sz="1600" dirty="0">
                <a:solidFill>
                  <a:srgbClr val="2B2B2B"/>
                </a:solidFill>
                <a:latin typeface="Trebuchet MS"/>
                <a:ea typeface="Trebuchet MS"/>
                <a:cs typeface="Trebuchet MS"/>
                <a:sym typeface="Trebuchet MS"/>
              </a:rPr>
              <a:t>through building jetties</a:t>
            </a:r>
            <a:endParaRPr sz="1600">
              <a:solidFill>
                <a:schemeClr val="dk1"/>
              </a:solidFill>
              <a:latin typeface="Trebuchet MS"/>
              <a:ea typeface="Trebuchet MS"/>
              <a:cs typeface="Trebuchet MS"/>
              <a:sym typeface="Trebuchet MS"/>
            </a:endParaRPr>
          </a:p>
        </p:txBody>
      </p:sp>
      <p:sp>
        <p:nvSpPr>
          <p:cNvPr id="351" name="Google Shape;351;p28"/>
          <p:cNvSpPr txBox="1"/>
          <p:nvPr/>
        </p:nvSpPr>
        <p:spPr>
          <a:xfrm>
            <a:off x="7184217" y="4584989"/>
            <a:ext cx="3620770" cy="1735455"/>
          </a:xfrm>
          <a:prstGeom prst="rect">
            <a:avLst/>
          </a:prstGeom>
          <a:noFill/>
          <a:ln>
            <a:noFill/>
          </a:ln>
        </p:spPr>
        <p:txBody>
          <a:bodyPr spcFirstLastPara="1" wrap="square" lIns="0" tIns="12700" rIns="0" bIns="0" anchor="t" anchorCtr="0">
            <a:spAutoFit/>
          </a:bodyPr>
          <a:lstStyle/>
          <a:p>
            <a:pPr marL="358140" marR="67310" lvl="0" indent="111759" algn="l" rtl="0">
              <a:lnSpc>
                <a:spcPct val="100000"/>
              </a:lnSpc>
              <a:spcBef>
                <a:spcPts val="0"/>
              </a:spcBef>
              <a:spcAft>
                <a:spcPts val="0"/>
              </a:spcAft>
              <a:buNone/>
            </a:pPr>
            <a:r>
              <a:rPr lang="en-US" sz="1600" dirty="0">
                <a:solidFill>
                  <a:srgbClr val="29B974"/>
                </a:solidFill>
                <a:latin typeface="Trebuchet MS"/>
                <a:ea typeface="Trebuchet MS"/>
                <a:cs typeface="Trebuchet MS"/>
                <a:sym typeface="Trebuchet MS"/>
              </a:rPr>
              <a:t>Local Collaboration Opportunities  can be explored with:</a:t>
            </a:r>
            <a:endParaRPr sz="1600">
              <a:solidFill>
                <a:schemeClr val="dk1"/>
              </a:solidFill>
              <a:latin typeface="Trebuchet MS"/>
              <a:ea typeface="Trebuchet MS"/>
              <a:cs typeface="Trebuchet MS"/>
              <a:sym typeface="Trebuchet MS"/>
            </a:endParaRPr>
          </a:p>
          <a:p>
            <a:pPr marL="226059" marR="0" lvl="0" indent="-213994" algn="l" rtl="0">
              <a:lnSpc>
                <a:spcPct val="100000"/>
              </a:lnSpc>
              <a:spcBef>
                <a:spcPts val="5"/>
              </a:spcBef>
              <a:spcAft>
                <a:spcPts val="0"/>
              </a:spcAft>
              <a:buClr>
                <a:srgbClr val="29B974"/>
              </a:buClr>
              <a:buSzPts val="1600"/>
              <a:buFont typeface="Trebuchet MS"/>
              <a:buChar char="•"/>
            </a:pPr>
            <a:r>
              <a:rPr lang="en-US" sz="1600" dirty="0">
                <a:solidFill>
                  <a:srgbClr val="2B2B2B"/>
                </a:solidFill>
                <a:latin typeface="Trebuchet MS"/>
                <a:ea typeface="Trebuchet MS"/>
                <a:cs typeface="Trebuchet MS"/>
                <a:sym typeface="Trebuchet MS"/>
              </a:rPr>
              <a:t>Car rentals</a:t>
            </a:r>
            <a:endParaRPr sz="1600">
              <a:solidFill>
                <a:schemeClr val="dk1"/>
              </a:solidFill>
              <a:latin typeface="Trebuchet MS"/>
              <a:ea typeface="Trebuchet MS"/>
              <a:cs typeface="Trebuchet MS"/>
              <a:sym typeface="Trebuchet MS"/>
            </a:endParaRPr>
          </a:p>
          <a:p>
            <a:pPr marL="226059" marR="0" lvl="0" indent="-213994" algn="l" rtl="0">
              <a:lnSpc>
                <a:spcPct val="100000"/>
              </a:lnSpc>
              <a:spcBef>
                <a:spcPts val="5"/>
              </a:spcBef>
              <a:spcAft>
                <a:spcPts val="0"/>
              </a:spcAft>
              <a:buClr>
                <a:srgbClr val="29B974"/>
              </a:buClr>
              <a:buSzPts val="1600"/>
              <a:buFont typeface="Trebuchet MS"/>
              <a:buChar char="•"/>
            </a:pPr>
            <a:r>
              <a:rPr lang="en-US" sz="1600" dirty="0">
                <a:solidFill>
                  <a:srgbClr val="2B2B2B"/>
                </a:solidFill>
                <a:latin typeface="Trebuchet MS"/>
                <a:ea typeface="Trebuchet MS"/>
                <a:cs typeface="Trebuchet MS"/>
                <a:sym typeface="Trebuchet MS"/>
              </a:rPr>
              <a:t>Hotels</a:t>
            </a:r>
            <a:endParaRPr sz="1600">
              <a:solidFill>
                <a:schemeClr val="dk1"/>
              </a:solidFill>
              <a:latin typeface="Trebuchet MS"/>
              <a:ea typeface="Trebuchet MS"/>
              <a:cs typeface="Trebuchet MS"/>
              <a:sym typeface="Trebuchet MS"/>
            </a:endParaRPr>
          </a:p>
          <a:p>
            <a:pPr marL="226059" marR="0" lvl="0" indent="-213994" algn="l" rtl="0">
              <a:lnSpc>
                <a:spcPct val="100000"/>
              </a:lnSpc>
              <a:spcBef>
                <a:spcPts val="0"/>
              </a:spcBef>
              <a:spcAft>
                <a:spcPts val="0"/>
              </a:spcAft>
              <a:buClr>
                <a:srgbClr val="29B974"/>
              </a:buClr>
              <a:buSzPts val="1600"/>
              <a:buFont typeface="Trebuchet MS"/>
              <a:buChar char="•"/>
            </a:pPr>
            <a:r>
              <a:rPr lang="en-US" sz="1600" dirty="0">
                <a:solidFill>
                  <a:srgbClr val="2B2B2B"/>
                </a:solidFill>
                <a:latin typeface="Trebuchet MS"/>
                <a:ea typeface="Trebuchet MS"/>
                <a:cs typeface="Trebuchet MS"/>
                <a:sym typeface="Trebuchet MS"/>
              </a:rPr>
              <a:t>Day tour operators</a:t>
            </a:r>
            <a:endParaRPr sz="1600">
              <a:solidFill>
                <a:schemeClr val="dk1"/>
              </a:solidFill>
              <a:latin typeface="Trebuchet MS"/>
              <a:ea typeface="Trebuchet MS"/>
              <a:cs typeface="Trebuchet MS"/>
              <a:sym typeface="Trebuchet MS"/>
            </a:endParaRPr>
          </a:p>
          <a:p>
            <a:pPr marL="226059" marR="0" lvl="0" indent="-213994" algn="l" rtl="0">
              <a:lnSpc>
                <a:spcPct val="100000"/>
              </a:lnSpc>
              <a:spcBef>
                <a:spcPts val="5"/>
              </a:spcBef>
              <a:spcAft>
                <a:spcPts val="0"/>
              </a:spcAft>
              <a:buClr>
                <a:srgbClr val="29B974"/>
              </a:buClr>
              <a:buSzPts val="1600"/>
              <a:buFont typeface="Trebuchet MS"/>
              <a:buChar char="•"/>
            </a:pPr>
            <a:r>
              <a:rPr lang="en-US" sz="1600" dirty="0">
                <a:solidFill>
                  <a:srgbClr val="2B2B2B"/>
                </a:solidFill>
                <a:latin typeface="Trebuchet MS"/>
                <a:ea typeface="Trebuchet MS"/>
                <a:cs typeface="Trebuchet MS"/>
                <a:sym typeface="Trebuchet MS"/>
              </a:rPr>
              <a:t>Private participation in operations of</a:t>
            </a:r>
            <a:endParaRPr sz="1600">
              <a:solidFill>
                <a:schemeClr val="dk1"/>
              </a:solidFill>
              <a:latin typeface="Trebuchet MS"/>
              <a:ea typeface="Trebuchet MS"/>
              <a:cs typeface="Trebuchet MS"/>
              <a:sym typeface="Trebuchet MS"/>
            </a:endParaRPr>
          </a:p>
          <a:p>
            <a:pPr marL="226059" marR="0" lvl="0" indent="0" algn="l" rtl="0">
              <a:lnSpc>
                <a:spcPct val="100000"/>
              </a:lnSpc>
              <a:spcBef>
                <a:spcPts val="5"/>
              </a:spcBef>
              <a:spcAft>
                <a:spcPts val="0"/>
              </a:spcAft>
              <a:buNone/>
            </a:pPr>
            <a:r>
              <a:rPr lang="en-US" sz="1600" dirty="0">
                <a:solidFill>
                  <a:srgbClr val="2B2B2B"/>
                </a:solidFill>
                <a:latin typeface="Trebuchet MS"/>
                <a:ea typeface="Trebuchet MS"/>
                <a:cs typeface="Trebuchet MS"/>
                <a:sym typeface="Trebuchet MS"/>
              </a:rPr>
              <a:t>terminals</a:t>
            </a:r>
            <a:endParaRPr sz="1600">
              <a:solidFill>
                <a:schemeClr val="dk1"/>
              </a:solidFill>
              <a:latin typeface="Trebuchet MS"/>
              <a:ea typeface="Trebuchet MS"/>
              <a:cs typeface="Trebuchet MS"/>
              <a:sym typeface="Trebuchet MS"/>
            </a:endParaRPr>
          </a:p>
        </p:txBody>
      </p:sp>
      <p:sp>
        <p:nvSpPr>
          <p:cNvPr id="352" name="Google Shape;352;p28"/>
          <p:cNvSpPr/>
          <p:nvPr/>
        </p:nvSpPr>
        <p:spPr>
          <a:xfrm>
            <a:off x="619759" y="1808474"/>
            <a:ext cx="5852165" cy="441960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28"/>
          <p:cNvSpPr txBox="1"/>
          <p:nvPr/>
        </p:nvSpPr>
        <p:spPr>
          <a:xfrm>
            <a:off x="1426844" y="3665156"/>
            <a:ext cx="369570"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2B2B2B"/>
                </a:solidFill>
                <a:latin typeface="Trebuchet MS"/>
                <a:ea typeface="Trebuchet MS"/>
                <a:cs typeface="Trebuchet MS"/>
                <a:sym typeface="Trebuchet MS"/>
              </a:rPr>
              <a:t>Okha</a:t>
            </a:r>
            <a:endParaRPr sz="1200">
              <a:solidFill>
                <a:schemeClr val="dk1"/>
              </a:solidFill>
              <a:latin typeface="Trebuchet MS"/>
              <a:ea typeface="Trebuchet MS"/>
              <a:cs typeface="Trebuchet MS"/>
              <a:sym typeface="Trebuchet MS"/>
            </a:endParaRPr>
          </a:p>
        </p:txBody>
      </p:sp>
      <p:sp>
        <p:nvSpPr>
          <p:cNvPr id="354" name="Google Shape;354;p28"/>
          <p:cNvSpPr txBox="1"/>
          <p:nvPr/>
        </p:nvSpPr>
        <p:spPr>
          <a:xfrm>
            <a:off x="2809620" y="5627370"/>
            <a:ext cx="527685"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dirty="0">
                <a:solidFill>
                  <a:srgbClr val="2B2B2B"/>
                </a:solidFill>
                <a:latin typeface="Trebuchet MS"/>
                <a:ea typeface="Trebuchet MS"/>
                <a:cs typeface="Trebuchet MS"/>
                <a:sym typeface="Trebuchet MS"/>
              </a:rPr>
              <a:t>Veraval</a:t>
            </a:r>
            <a:endParaRPr sz="1200">
              <a:solidFill>
                <a:schemeClr val="dk1"/>
              </a:solidFill>
              <a:latin typeface="Trebuchet MS"/>
              <a:ea typeface="Trebuchet MS"/>
              <a:cs typeface="Trebuchet MS"/>
              <a:sym typeface="Trebuchet MS"/>
            </a:endParaRPr>
          </a:p>
        </p:txBody>
      </p:sp>
      <p:sp>
        <p:nvSpPr>
          <p:cNvPr id="355" name="Google Shape;355;p28"/>
          <p:cNvSpPr txBox="1"/>
          <p:nvPr/>
        </p:nvSpPr>
        <p:spPr>
          <a:xfrm>
            <a:off x="837564" y="4100512"/>
            <a:ext cx="533400"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dirty="0">
                <a:solidFill>
                  <a:srgbClr val="2B2B2B"/>
                </a:solidFill>
                <a:latin typeface="Trebuchet MS"/>
                <a:ea typeface="Trebuchet MS"/>
                <a:cs typeface="Trebuchet MS"/>
                <a:sym typeface="Trebuchet MS"/>
              </a:rPr>
              <a:t>Dwarka</a:t>
            </a:r>
            <a:endParaRPr sz="1200">
              <a:solidFill>
                <a:schemeClr val="dk1"/>
              </a:solidFill>
              <a:latin typeface="Trebuchet MS"/>
              <a:ea typeface="Trebuchet MS"/>
              <a:cs typeface="Trebuchet MS"/>
              <a:sym typeface="Trebuchet MS"/>
            </a:endParaRPr>
          </a:p>
        </p:txBody>
      </p:sp>
      <p:sp>
        <p:nvSpPr>
          <p:cNvPr id="356" name="Google Shape;356;p28"/>
          <p:cNvSpPr txBox="1"/>
          <p:nvPr/>
        </p:nvSpPr>
        <p:spPr>
          <a:xfrm>
            <a:off x="2314320" y="4645088"/>
            <a:ext cx="704215"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dirty="0">
                <a:solidFill>
                  <a:srgbClr val="2B2B2B"/>
                </a:solidFill>
                <a:latin typeface="Trebuchet MS"/>
                <a:ea typeface="Trebuchet MS"/>
                <a:cs typeface="Trebuchet MS"/>
                <a:sym typeface="Trebuchet MS"/>
              </a:rPr>
              <a:t>Porbandar</a:t>
            </a:r>
            <a:endParaRPr sz="1200">
              <a:solidFill>
                <a:schemeClr val="dk1"/>
              </a:solidFill>
              <a:latin typeface="Trebuchet MS"/>
              <a:ea typeface="Trebuchet MS"/>
              <a:cs typeface="Trebuchet MS"/>
              <a:sym typeface="Trebuchet MS"/>
            </a:endParaRPr>
          </a:p>
        </p:txBody>
      </p:sp>
      <p:sp>
        <p:nvSpPr>
          <p:cNvPr id="357" name="Google Shape;357;p28"/>
          <p:cNvSpPr txBox="1"/>
          <p:nvPr/>
        </p:nvSpPr>
        <p:spPr>
          <a:xfrm>
            <a:off x="739140" y="5206936"/>
            <a:ext cx="1256665" cy="941705"/>
          </a:xfrm>
          <a:prstGeom prst="rect">
            <a:avLst/>
          </a:prstGeom>
          <a:noFill/>
          <a:ln>
            <a:noFill/>
          </a:ln>
        </p:spPr>
        <p:txBody>
          <a:bodyPr spcFirstLastPara="1" wrap="square" lIns="0" tIns="12700" rIns="0" bIns="0" anchor="t" anchorCtr="0">
            <a:spAutoFit/>
          </a:bodyPr>
          <a:lstStyle/>
          <a:p>
            <a:pPr marL="226059" marR="0" lvl="0" indent="-213994" algn="l" rtl="0">
              <a:lnSpc>
                <a:spcPct val="100000"/>
              </a:lnSpc>
              <a:spcBef>
                <a:spcPts val="0"/>
              </a:spcBef>
              <a:spcAft>
                <a:spcPts val="0"/>
              </a:spcAft>
              <a:buClr>
                <a:srgbClr val="29B974"/>
              </a:buClr>
              <a:buSzPts val="1200"/>
              <a:buFont typeface="Trebuchet MS"/>
              <a:buChar char="•"/>
            </a:pPr>
            <a:r>
              <a:rPr lang="en-US" sz="1200" dirty="0">
                <a:solidFill>
                  <a:srgbClr val="2B2B2B"/>
                </a:solidFill>
                <a:latin typeface="Trebuchet MS"/>
                <a:ea typeface="Trebuchet MS"/>
                <a:cs typeface="Trebuchet MS"/>
                <a:sym typeface="Trebuchet MS"/>
              </a:rPr>
              <a:t>Dwarka temple</a:t>
            </a:r>
            <a:endParaRPr sz="1200">
              <a:solidFill>
                <a:schemeClr val="dk1"/>
              </a:solidFill>
              <a:latin typeface="Trebuchet MS"/>
              <a:ea typeface="Trebuchet MS"/>
              <a:cs typeface="Trebuchet MS"/>
              <a:sym typeface="Trebuchet MS"/>
            </a:endParaRPr>
          </a:p>
          <a:p>
            <a:pPr marL="226059" marR="0" lvl="0" indent="-213994" algn="l" rtl="0">
              <a:lnSpc>
                <a:spcPct val="100000"/>
              </a:lnSpc>
              <a:spcBef>
                <a:spcPts val="5"/>
              </a:spcBef>
              <a:spcAft>
                <a:spcPts val="0"/>
              </a:spcAft>
              <a:buClr>
                <a:srgbClr val="29B974"/>
              </a:buClr>
              <a:buSzPts val="1200"/>
              <a:buFont typeface="Trebuchet MS"/>
              <a:buChar char="•"/>
            </a:pPr>
            <a:r>
              <a:rPr lang="en-US" sz="1200" dirty="0">
                <a:solidFill>
                  <a:srgbClr val="2B2B2B"/>
                </a:solidFill>
                <a:latin typeface="Trebuchet MS"/>
                <a:ea typeface="Trebuchet MS"/>
                <a:cs typeface="Trebuchet MS"/>
                <a:sym typeface="Trebuchet MS"/>
              </a:rPr>
              <a:t>ISKCON temple</a:t>
            </a:r>
            <a:endParaRPr sz="1200">
              <a:solidFill>
                <a:schemeClr val="dk1"/>
              </a:solidFill>
              <a:latin typeface="Trebuchet MS"/>
              <a:ea typeface="Trebuchet MS"/>
              <a:cs typeface="Trebuchet MS"/>
              <a:sym typeface="Trebuchet MS"/>
            </a:endParaRPr>
          </a:p>
          <a:p>
            <a:pPr marL="226059" marR="0" lvl="0" indent="-213994" algn="l" rtl="0">
              <a:lnSpc>
                <a:spcPct val="100000"/>
              </a:lnSpc>
              <a:spcBef>
                <a:spcPts val="0"/>
              </a:spcBef>
              <a:spcAft>
                <a:spcPts val="0"/>
              </a:spcAft>
              <a:buClr>
                <a:srgbClr val="29B974"/>
              </a:buClr>
              <a:buSzPts val="1200"/>
              <a:buFont typeface="Trebuchet MS"/>
              <a:buChar char="•"/>
            </a:pPr>
            <a:r>
              <a:rPr lang="en-US" sz="1200" dirty="0" err="1">
                <a:solidFill>
                  <a:srgbClr val="2B2B2B"/>
                </a:solidFill>
                <a:latin typeface="Trebuchet MS"/>
                <a:ea typeface="Trebuchet MS"/>
                <a:cs typeface="Trebuchet MS"/>
                <a:sym typeface="Trebuchet MS"/>
              </a:rPr>
              <a:t>Gomti</a:t>
            </a:r>
            <a:r>
              <a:rPr lang="en-US" sz="1200" dirty="0">
                <a:solidFill>
                  <a:srgbClr val="2B2B2B"/>
                </a:solidFill>
                <a:latin typeface="Trebuchet MS"/>
                <a:ea typeface="Trebuchet MS"/>
                <a:cs typeface="Trebuchet MS"/>
                <a:sym typeface="Trebuchet MS"/>
              </a:rPr>
              <a:t> </a:t>
            </a:r>
            <a:r>
              <a:rPr lang="en-US" sz="1200" dirty="0" err="1">
                <a:solidFill>
                  <a:srgbClr val="2B2B2B"/>
                </a:solidFill>
                <a:latin typeface="Trebuchet MS"/>
                <a:ea typeface="Trebuchet MS"/>
                <a:cs typeface="Trebuchet MS"/>
                <a:sym typeface="Trebuchet MS"/>
              </a:rPr>
              <a:t>Ghat</a:t>
            </a:r>
            <a:endParaRPr sz="1200">
              <a:solidFill>
                <a:schemeClr val="dk1"/>
              </a:solidFill>
              <a:latin typeface="Trebuchet MS"/>
              <a:ea typeface="Trebuchet MS"/>
              <a:cs typeface="Trebuchet MS"/>
              <a:sym typeface="Trebuchet MS"/>
            </a:endParaRPr>
          </a:p>
          <a:p>
            <a:pPr marL="226059" marR="339725" lvl="0" indent="-213994" algn="l" rtl="0">
              <a:lnSpc>
                <a:spcPct val="100000"/>
              </a:lnSpc>
              <a:spcBef>
                <a:spcPts val="5"/>
              </a:spcBef>
              <a:spcAft>
                <a:spcPts val="0"/>
              </a:spcAft>
              <a:buClr>
                <a:srgbClr val="29B974"/>
              </a:buClr>
              <a:buSzPts val="1200"/>
              <a:buFont typeface="Trebuchet MS"/>
              <a:buChar char="•"/>
            </a:pPr>
            <a:r>
              <a:rPr lang="en-US" sz="1200" dirty="0" err="1">
                <a:solidFill>
                  <a:srgbClr val="2B2B2B"/>
                </a:solidFill>
                <a:latin typeface="Trebuchet MS"/>
                <a:ea typeface="Trebuchet MS"/>
                <a:cs typeface="Trebuchet MS"/>
                <a:sym typeface="Trebuchet MS"/>
              </a:rPr>
              <a:t>Dwaraka</a:t>
            </a:r>
            <a:r>
              <a:rPr lang="en-US" sz="1200" dirty="0">
                <a:solidFill>
                  <a:srgbClr val="2B2B2B"/>
                </a:solidFill>
                <a:latin typeface="Trebuchet MS"/>
                <a:ea typeface="Trebuchet MS"/>
                <a:cs typeface="Trebuchet MS"/>
                <a:sym typeface="Trebuchet MS"/>
              </a:rPr>
              <a:t>  lighthouse</a:t>
            </a:r>
            <a:endParaRPr sz="1200">
              <a:solidFill>
                <a:schemeClr val="dk1"/>
              </a:solidFill>
              <a:latin typeface="Trebuchet MS"/>
              <a:ea typeface="Trebuchet MS"/>
              <a:cs typeface="Trebuchet MS"/>
              <a:sym typeface="Trebuchet MS"/>
            </a:endParaRPr>
          </a:p>
        </p:txBody>
      </p:sp>
      <p:sp>
        <p:nvSpPr>
          <p:cNvPr id="358" name="Google Shape;358;p28"/>
          <p:cNvSpPr txBox="1"/>
          <p:nvPr/>
        </p:nvSpPr>
        <p:spPr>
          <a:xfrm>
            <a:off x="1960626" y="2648330"/>
            <a:ext cx="1455420" cy="757555"/>
          </a:xfrm>
          <a:prstGeom prst="rect">
            <a:avLst/>
          </a:prstGeom>
          <a:noFill/>
          <a:ln>
            <a:noFill/>
          </a:ln>
        </p:spPr>
        <p:txBody>
          <a:bodyPr spcFirstLastPara="1" wrap="square" lIns="0" tIns="12700" rIns="0" bIns="0" anchor="t" anchorCtr="0">
            <a:spAutoFit/>
          </a:bodyPr>
          <a:lstStyle/>
          <a:p>
            <a:pPr marL="226059" marR="0" lvl="0" indent="-213359" algn="l" rtl="0">
              <a:lnSpc>
                <a:spcPct val="100000"/>
              </a:lnSpc>
              <a:spcBef>
                <a:spcPts val="0"/>
              </a:spcBef>
              <a:spcAft>
                <a:spcPts val="0"/>
              </a:spcAft>
              <a:buClr>
                <a:srgbClr val="29B974"/>
              </a:buClr>
              <a:buSzPts val="1200"/>
              <a:buFont typeface="Trebuchet MS"/>
              <a:buChar char="•"/>
            </a:pPr>
            <a:r>
              <a:rPr lang="en-US" sz="1200" dirty="0">
                <a:solidFill>
                  <a:srgbClr val="2B2B2B"/>
                </a:solidFill>
                <a:latin typeface="Trebuchet MS"/>
                <a:ea typeface="Trebuchet MS"/>
                <a:cs typeface="Trebuchet MS"/>
                <a:sym typeface="Trebuchet MS"/>
              </a:rPr>
              <a:t>Porbandar beach</a:t>
            </a:r>
            <a:endParaRPr sz="1200">
              <a:solidFill>
                <a:schemeClr val="dk1"/>
              </a:solidFill>
              <a:latin typeface="Trebuchet MS"/>
              <a:ea typeface="Trebuchet MS"/>
              <a:cs typeface="Trebuchet MS"/>
              <a:sym typeface="Trebuchet MS"/>
            </a:endParaRPr>
          </a:p>
          <a:p>
            <a:pPr marL="226059" marR="0" lvl="0" indent="-213359" algn="l" rtl="0">
              <a:lnSpc>
                <a:spcPct val="100000"/>
              </a:lnSpc>
              <a:spcBef>
                <a:spcPts val="0"/>
              </a:spcBef>
              <a:spcAft>
                <a:spcPts val="0"/>
              </a:spcAft>
              <a:buClr>
                <a:srgbClr val="29B974"/>
              </a:buClr>
              <a:buSzPts val="1200"/>
              <a:buFont typeface="Trebuchet MS"/>
              <a:buChar char="•"/>
            </a:pPr>
            <a:r>
              <a:rPr lang="en-US" sz="1200" dirty="0" err="1">
                <a:solidFill>
                  <a:srgbClr val="2B2B2B"/>
                </a:solidFill>
                <a:latin typeface="Trebuchet MS"/>
                <a:ea typeface="Trebuchet MS"/>
                <a:cs typeface="Trebuchet MS"/>
                <a:sym typeface="Trebuchet MS"/>
              </a:rPr>
              <a:t>Huzoor</a:t>
            </a:r>
            <a:r>
              <a:rPr lang="en-US" sz="1200" dirty="0">
                <a:solidFill>
                  <a:srgbClr val="2B2B2B"/>
                </a:solidFill>
                <a:latin typeface="Trebuchet MS"/>
                <a:ea typeface="Trebuchet MS"/>
                <a:cs typeface="Trebuchet MS"/>
                <a:sym typeface="Trebuchet MS"/>
              </a:rPr>
              <a:t> palace</a:t>
            </a:r>
            <a:endParaRPr sz="1200">
              <a:solidFill>
                <a:schemeClr val="dk1"/>
              </a:solidFill>
              <a:latin typeface="Trebuchet MS"/>
              <a:ea typeface="Trebuchet MS"/>
              <a:cs typeface="Trebuchet MS"/>
              <a:sym typeface="Trebuchet MS"/>
            </a:endParaRPr>
          </a:p>
          <a:p>
            <a:pPr marL="226059" marR="0" lvl="0" indent="-213359" algn="l" rtl="0">
              <a:lnSpc>
                <a:spcPct val="100000"/>
              </a:lnSpc>
              <a:spcBef>
                <a:spcPts val="0"/>
              </a:spcBef>
              <a:spcAft>
                <a:spcPts val="0"/>
              </a:spcAft>
              <a:buClr>
                <a:srgbClr val="29B974"/>
              </a:buClr>
              <a:buSzPts val="1200"/>
              <a:buFont typeface="Trebuchet MS"/>
              <a:buChar char="•"/>
            </a:pPr>
            <a:r>
              <a:rPr lang="en-US" sz="1200" dirty="0" err="1">
                <a:solidFill>
                  <a:srgbClr val="2B2B2B"/>
                </a:solidFill>
                <a:latin typeface="Trebuchet MS"/>
                <a:ea typeface="Trebuchet MS"/>
                <a:cs typeface="Trebuchet MS"/>
                <a:sym typeface="Trebuchet MS"/>
              </a:rPr>
              <a:t>Kamla</a:t>
            </a:r>
            <a:r>
              <a:rPr lang="en-US" sz="1200" dirty="0">
                <a:solidFill>
                  <a:srgbClr val="2B2B2B"/>
                </a:solidFill>
                <a:latin typeface="Trebuchet MS"/>
                <a:ea typeface="Trebuchet MS"/>
                <a:cs typeface="Trebuchet MS"/>
                <a:sym typeface="Trebuchet MS"/>
              </a:rPr>
              <a:t> Nehru park</a:t>
            </a:r>
            <a:endParaRPr sz="1200">
              <a:solidFill>
                <a:schemeClr val="dk1"/>
              </a:solidFill>
              <a:latin typeface="Trebuchet MS"/>
              <a:ea typeface="Trebuchet MS"/>
              <a:cs typeface="Trebuchet MS"/>
              <a:sym typeface="Trebuchet MS"/>
            </a:endParaRPr>
          </a:p>
          <a:p>
            <a:pPr marL="226059" marR="0" lvl="0" indent="-213359" algn="l" rtl="0">
              <a:lnSpc>
                <a:spcPct val="100000"/>
              </a:lnSpc>
              <a:spcBef>
                <a:spcPts val="0"/>
              </a:spcBef>
              <a:spcAft>
                <a:spcPts val="0"/>
              </a:spcAft>
              <a:buClr>
                <a:srgbClr val="29B974"/>
              </a:buClr>
              <a:buSzPts val="1200"/>
              <a:buFont typeface="Trebuchet MS"/>
              <a:buChar char="•"/>
            </a:pPr>
            <a:r>
              <a:rPr lang="en-US" sz="1200" dirty="0" err="1">
                <a:solidFill>
                  <a:srgbClr val="2B2B2B"/>
                </a:solidFill>
                <a:latin typeface="Trebuchet MS"/>
                <a:ea typeface="Trebuchet MS"/>
                <a:cs typeface="Trebuchet MS"/>
                <a:sym typeface="Trebuchet MS"/>
              </a:rPr>
              <a:t>Kirti</a:t>
            </a:r>
            <a:r>
              <a:rPr lang="en-US" sz="1200" dirty="0">
                <a:solidFill>
                  <a:srgbClr val="2B2B2B"/>
                </a:solidFill>
                <a:latin typeface="Trebuchet MS"/>
                <a:ea typeface="Trebuchet MS"/>
                <a:cs typeface="Trebuchet MS"/>
                <a:sym typeface="Trebuchet MS"/>
              </a:rPr>
              <a:t> </a:t>
            </a:r>
            <a:r>
              <a:rPr lang="en-US" sz="1200" dirty="0" err="1">
                <a:solidFill>
                  <a:srgbClr val="2B2B2B"/>
                </a:solidFill>
                <a:latin typeface="Trebuchet MS"/>
                <a:ea typeface="Trebuchet MS"/>
                <a:cs typeface="Trebuchet MS"/>
                <a:sym typeface="Trebuchet MS"/>
              </a:rPr>
              <a:t>mandir</a:t>
            </a:r>
            <a:endParaRPr sz="1200">
              <a:solidFill>
                <a:schemeClr val="dk1"/>
              </a:solidFill>
              <a:latin typeface="Trebuchet MS"/>
              <a:ea typeface="Trebuchet MS"/>
              <a:cs typeface="Trebuchet MS"/>
              <a:sym typeface="Trebuchet MS"/>
            </a:endParaRPr>
          </a:p>
        </p:txBody>
      </p:sp>
      <p:sp>
        <p:nvSpPr>
          <p:cNvPr id="359" name="Google Shape;359;p28"/>
          <p:cNvSpPr txBox="1"/>
          <p:nvPr/>
        </p:nvSpPr>
        <p:spPr>
          <a:xfrm>
            <a:off x="4195445" y="5101272"/>
            <a:ext cx="1337945" cy="941705"/>
          </a:xfrm>
          <a:prstGeom prst="rect">
            <a:avLst/>
          </a:prstGeom>
          <a:noFill/>
          <a:ln>
            <a:noFill/>
          </a:ln>
        </p:spPr>
        <p:txBody>
          <a:bodyPr spcFirstLastPara="1" wrap="square" lIns="0" tIns="12700" rIns="0" bIns="0" anchor="t" anchorCtr="0">
            <a:spAutoFit/>
          </a:bodyPr>
          <a:lstStyle/>
          <a:p>
            <a:pPr marL="226059" marR="0" lvl="0" indent="-213994" algn="l" rtl="0">
              <a:lnSpc>
                <a:spcPct val="100000"/>
              </a:lnSpc>
              <a:spcBef>
                <a:spcPts val="0"/>
              </a:spcBef>
              <a:spcAft>
                <a:spcPts val="0"/>
              </a:spcAft>
              <a:buClr>
                <a:srgbClr val="29B974"/>
              </a:buClr>
              <a:buSzPts val="1200"/>
              <a:buFont typeface="Trebuchet MS"/>
              <a:buChar char="•"/>
            </a:pPr>
            <a:r>
              <a:rPr lang="en-US" sz="1200" dirty="0">
                <a:solidFill>
                  <a:srgbClr val="2B2B2B"/>
                </a:solidFill>
                <a:latin typeface="Trebuchet MS"/>
                <a:ea typeface="Trebuchet MS"/>
                <a:cs typeface="Trebuchet MS"/>
                <a:sym typeface="Trebuchet MS"/>
              </a:rPr>
              <a:t>Somnath temple</a:t>
            </a:r>
            <a:endParaRPr sz="1200">
              <a:solidFill>
                <a:schemeClr val="dk1"/>
              </a:solidFill>
              <a:latin typeface="Trebuchet MS"/>
              <a:ea typeface="Trebuchet MS"/>
              <a:cs typeface="Trebuchet MS"/>
              <a:sym typeface="Trebuchet MS"/>
            </a:endParaRPr>
          </a:p>
          <a:p>
            <a:pPr marL="226059" marR="187325" lvl="0" indent="-213994" algn="l" rtl="0">
              <a:lnSpc>
                <a:spcPct val="100000"/>
              </a:lnSpc>
              <a:spcBef>
                <a:spcPts val="5"/>
              </a:spcBef>
              <a:spcAft>
                <a:spcPts val="0"/>
              </a:spcAft>
              <a:buClr>
                <a:srgbClr val="29B974"/>
              </a:buClr>
              <a:buSzPts val="1200"/>
              <a:buFont typeface="Trebuchet MS"/>
              <a:buChar char="•"/>
            </a:pPr>
            <a:r>
              <a:rPr lang="en-US" sz="1200" dirty="0" err="1">
                <a:solidFill>
                  <a:srgbClr val="2B2B2B"/>
                </a:solidFill>
                <a:latin typeface="Trebuchet MS"/>
                <a:ea typeface="Trebuchet MS"/>
                <a:cs typeface="Trebuchet MS"/>
                <a:sym typeface="Trebuchet MS"/>
              </a:rPr>
              <a:t>Ahmedpur</a:t>
            </a:r>
            <a:r>
              <a:rPr lang="en-US" sz="1200" dirty="0">
                <a:solidFill>
                  <a:srgbClr val="2B2B2B"/>
                </a:solidFill>
                <a:latin typeface="Trebuchet MS"/>
                <a:ea typeface="Trebuchet MS"/>
                <a:cs typeface="Trebuchet MS"/>
                <a:sym typeface="Trebuchet MS"/>
              </a:rPr>
              <a:t>  </a:t>
            </a:r>
            <a:r>
              <a:rPr lang="en-US" sz="1200" dirty="0" err="1">
                <a:solidFill>
                  <a:srgbClr val="2B2B2B"/>
                </a:solidFill>
                <a:latin typeface="Trebuchet MS"/>
                <a:ea typeface="Trebuchet MS"/>
                <a:cs typeface="Trebuchet MS"/>
                <a:sym typeface="Trebuchet MS"/>
              </a:rPr>
              <a:t>Mandvi</a:t>
            </a:r>
            <a:r>
              <a:rPr lang="en-US" sz="1200" dirty="0">
                <a:solidFill>
                  <a:srgbClr val="2B2B2B"/>
                </a:solidFill>
                <a:latin typeface="Trebuchet MS"/>
                <a:ea typeface="Trebuchet MS"/>
                <a:cs typeface="Trebuchet MS"/>
                <a:sym typeface="Trebuchet MS"/>
              </a:rPr>
              <a:t> beach</a:t>
            </a:r>
            <a:endParaRPr sz="1200">
              <a:solidFill>
                <a:schemeClr val="dk1"/>
              </a:solidFill>
              <a:latin typeface="Trebuchet MS"/>
              <a:ea typeface="Trebuchet MS"/>
              <a:cs typeface="Trebuchet MS"/>
              <a:sym typeface="Trebuchet MS"/>
            </a:endParaRPr>
          </a:p>
          <a:p>
            <a:pPr marL="226059" marR="0" lvl="0" indent="-213994" algn="l" rtl="0">
              <a:lnSpc>
                <a:spcPct val="100000"/>
              </a:lnSpc>
              <a:spcBef>
                <a:spcPts val="5"/>
              </a:spcBef>
              <a:spcAft>
                <a:spcPts val="0"/>
              </a:spcAft>
              <a:buClr>
                <a:srgbClr val="29B974"/>
              </a:buClr>
              <a:buSzPts val="1200"/>
              <a:buFont typeface="Trebuchet MS"/>
              <a:buChar char="•"/>
            </a:pPr>
            <a:r>
              <a:rPr lang="en-US" sz="1200" dirty="0" err="1">
                <a:solidFill>
                  <a:srgbClr val="2B2B2B"/>
                </a:solidFill>
                <a:latin typeface="Trebuchet MS"/>
                <a:ea typeface="Trebuchet MS"/>
                <a:cs typeface="Trebuchet MS"/>
                <a:sym typeface="Trebuchet MS"/>
              </a:rPr>
              <a:t>Junagadh</a:t>
            </a:r>
            <a:r>
              <a:rPr lang="en-US" sz="1200" dirty="0">
                <a:solidFill>
                  <a:srgbClr val="2B2B2B"/>
                </a:solidFill>
                <a:latin typeface="Trebuchet MS"/>
                <a:ea typeface="Trebuchet MS"/>
                <a:cs typeface="Trebuchet MS"/>
                <a:sym typeface="Trebuchet MS"/>
              </a:rPr>
              <a:t> gate</a:t>
            </a:r>
            <a:endParaRPr sz="1200">
              <a:solidFill>
                <a:schemeClr val="dk1"/>
              </a:solidFill>
              <a:latin typeface="Trebuchet MS"/>
              <a:ea typeface="Trebuchet MS"/>
              <a:cs typeface="Trebuchet MS"/>
              <a:sym typeface="Trebuchet MS"/>
            </a:endParaRPr>
          </a:p>
          <a:p>
            <a:pPr marL="226059" marR="0" lvl="0" indent="-213994" algn="l" rtl="0">
              <a:lnSpc>
                <a:spcPct val="100000"/>
              </a:lnSpc>
              <a:spcBef>
                <a:spcPts val="0"/>
              </a:spcBef>
              <a:spcAft>
                <a:spcPts val="0"/>
              </a:spcAft>
              <a:buClr>
                <a:srgbClr val="29B974"/>
              </a:buClr>
              <a:buSzPts val="1200"/>
              <a:buFont typeface="Trebuchet MS"/>
              <a:buChar char="•"/>
            </a:pPr>
            <a:r>
              <a:rPr lang="en-US" sz="1200" dirty="0" err="1">
                <a:solidFill>
                  <a:srgbClr val="2B2B2B"/>
                </a:solidFill>
                <a:latin typeface="Trebuchet MS"/>
                <a:ea typeface="Trebuchet MS"/>
                <a:cs typeface="Trebuchet MS"/>
                <a:sym typeface="Trebuchet MS"/>
              </a:rPr>
              <a:t>Triveni</a:t>
            </a:r>
            <a:r>
              <a:rPr lang="en-US" sz="1200" dirty="0">
                <a:solidFill>
                  <a:srgbClr val="2B2B2B"/>
                </a:solidFill>
                <a:latin typeface="Trebuchet MS"/>
                <a:ea typeface="Trebuchet MS"/>
                <a:cs typeface="Trebuchet MS"/>
                <a:sym typeface="Trebuchet MS"/>
              </a:rPr>
              <a:t> </a:t>
            </a:r>
            <a:r>
              <a:rPr lang="en-US" sz="1200" dirty="0" err="1">
                <a:solidFill>
                  <a:srgbClr val="2B2B2B"/>
                </a:solidFill>
                <a:latin typeface="Trebuchet MS"/>
                <a:ea typeface="Trebuchet MS"/>
                <a:cs typeface="Trebuchet MS"/>
                <a:sym typeface="Trebuchet MS"/>
              </a:rPr>
              <a:t>sangam</a:t>
            </a:r>
            <a:endParaRPr sz="1200">
              <a:solidFill>
                <a:schemeClr val="dk1"/>
              </a:solidFill>
              <a:latin typeface="Trebuchet MS"/>
              <a:ea typeface="Trebuchet MS"/>
              <a:cs typeface="Trebuchet MS"/>
              <a:sym typeface="Trebuchet MS"/>
            </a:endParaRPr>
          </a:p>
        </p:txBody>
      </p:sp>
      <p:sp>
        <p:nvSpPr>
          <p:cNvPr id="360" name="Google Shape;360;p28"/>
          <p:cNvSpPr txBox="1"/>
          <p:nvPr/>
        </p:nvSpPr>
        <p:spPr>
          <a:xfrm>
            <a:off x="617855" y="6398895"/>
            <a:ext cx="1834514" cy="184785"/>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None/>
            </a:pPr>
            <a:r>
              <a:rPr lang="en-US" sz="1050">
                <a:solidFill>
                  <a:srgbClr val="808080"/>
                </a:solidFill>
                <a:latin typeface="Trebuchet MS"/>
                <a:ea typeface="Trebuchet MS"/>
                <a:cs typeface="Trebuchet MS"/>
                <a:sym typeface="Trebuchet MS"/>
              </a:rPr>
              <a:t>Source: Vibrant Gujarat Report</a:t>
            </a:r>
            <a:endParaRPr sz="1050">
              <a:solidFill>
                <a:schemeClr val="dk1"/>
              </a:solidFill>
              <a:latin typeface="Trebuchet MS"/>
              <a:ea typeface="Trebuchet MS"/>
              <a:cs typeface="Trebuchet MS"/>
              <a:sym typeface="Trebuchet MS"/>
            </a:endParaRPr>
          </a:p>
        </p:txBody>
      </p:sp>
      <p:sp>
        <p:nvSpPr>
          <p:cNvPr id="361" name="Google Shape;361;p28"/>
          <p:cNvSpPr txBox="1"/>
          <p:nvPr/>
        </p:nvSpPr>
        <p:spPr>
          <a:xfrm>
            <a:off x="4363720" y="1874520"/>
            <a:ext cx="2245360" cy="447040"/>
          </a:xfrm>
          <a:prstGeom prst="rect">
            <a:avLst/>
          </a:prstGeom>
          <a:solidFill>
            <a:srgbClr val="F1F1F1"/>
          </a:solidFill>
          <a:ln w="10150" cap="flat" cmpd="sng">
            <a:solidFill>
              <a:srgbClr val="29B974"/>
            </a:solidFill>
            <a:prstDash val="solid"/>
            <a:round/>
            <a:headEnd type="none" w="sm" len="sm"/>
            <a:tailEnd type="none" w="sm" len="sm"/>
          </a:ln>
        </p:spPr>
        <p:txBody>
          <a:bodyPr spcFirstLastPara="1" wrap="square" lIns="0" tIns="40625" rIns="0" bIns="0" anchor="t" anchorCtr="0">
            <a:spAutoFit/>
          </a:bodyPr>
          <a:lstStyle/>
          <a:p>
            <a:pPr marL="90805" marR="0" lvl="0" indent="0" algn="l" rtl="0">
              <a:lnSpc>
                <a:spcPct val="100000"/>
              </a:lnSpc>
              <a:spcBef>
                <a:spcPts val="0"/>
              </a:spcBef>
              <a:spcAft>
                <a:spcPts val="0"/>
              </a:spcAft>
              <a:buNone/>
            </a:pPr>
            <a:r>
              <a:rPr lang="en-US" sz="1200">
                <a:solidFill>
                  <a:srgbClr val="29B974"/>
                </a:solidFill>
                <a:latin typeface="Trebuchet MS"/>
                <a:ea typeface="Trebuchet MS"/>
                <a:cs typeface="Trebuchet MS"/>
                <a:sym typeface="Trebuchet MS"/>
              </a:rPr>
              <a:t>Potential length – 400-500 Km</a:t>
            </a:r>
            <a:endParaRPr sz="1200">
              <a:solidFill>
                <a:schemeClr val="dk1"/>
              </a:solidFill>
              <a:latin typeface="Trebuchet MS"/>
              <a:ea typeface="Trebuchet MS"/>
              <a:cs typeface="Trebuchet MS"/>
              <a:sym typeface="Trebuchet MS"/>
            </a:endParaRPr>
          </a:p>
          <a:p>
            <a:pPr marL="90805" marR="0" lvl="0" indent="0" algn="l" rtl="0">
              <a:lnSpc>
                <a:spcPct val="100000"/>
              </a:lnSpc>
              <a:spcBef>
                <a:spcPts val="0"/>
              </a:spcBef>
              <a:spcAft>
                <a:spcPts val="0"/>
              </a:spcAft>
              <a:buNone/>
            </a:pPr>
            <a:r>
              <a:rPr lang="en-US" sz="1200">
                <a:solidFill>
                  <a:srgbClr val="29B974"/>
                </a:solidFill>
                <a:latin typeface="Trebuchet MS"/>
                <a:ea typeface="Trebuchet MS"/>
                <a:cs typeface="Trebuchet MS"/>
                <a:sym typeface="Trebuchet MS"/>
              </a:rPr>
              <a:t># of destinations – 4-5</a:t>
            </a:r>
            <a:endParaRPr sz="1200">
              <a:solidFill>
                <a:schemeClr val="dk1"/>
              </a:solidFill>
              <a:latin typeface="Trebuchet MS"/>
              <a:ea typeface="Trebuchet MS"/>
              <a:cs typeface="Trebuchet MS"/>
              <a:sym typeface="Trebuchet MS"/>
            </a:endParaRPr>
          </a:p>
        </p:txBody>
      </p:sp>
      <p:sp>
        <p:nvSpPr>
          <p:cNvPr id="362" name="Google Shape;362;p28"/>
          <p:cNvSpPr/>
          <p:nvPr/>
        </p:nvSpPr>
        <p:spPr>
          <a:xfrm>
            <a:off x="20320" y="0"/>
            <a:ext cx="6675120" cy="254000"/>
          </a:xfrm>
          <a:custGeom>
            <a:avLst/>
            <a:gdLst/>
            <a:ahLst/>
            <a:cxnLst/>
            <a:rect l="l" t="t" r="r" b="b"/>
            <a:pathLst>
              <a:path w="6675120" h="254000" extrusionOk="0">
                <a:moveTo>
                  <a:pt x="0" y="254000"/>
                </a:moveTo>
                <a:lnTo>
                  <a:pt x="6675120" y="254000"/>
                </a:lnTo>
                <a:lnTo>
                  <a:pt x="6675120" y="0"/>
                </a:lnTo>
                <a:lnTo>
                  <a:pt x="0" y="0"/>
                </a:lnTo>
                <a:lnTo>
                  <a:pt x="0" y="254000"/>
                </a:lnTo>
                <a:close/>
              </a:path>
            </a:pathLst>
          </a:custGeom>
          <a:solidFill>
            <a:srgbClr val="F1F1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28"/>
          <p:cNvSpPr txBox="1">
            <a:spLocks noGrp="1"/>
          </p:cNvSpPr>
          <p:nvPr>
            <p:ph type="sldNum" idx="12"/>
          </p:nvPr>
        </p:nvSpPr>
        <p:spPr>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pPr marL="25400" lvl="0" indent="0" algn="l" rtl="0">
                <a:lnSpc>
                  <a:spcPct val="100000"/>
                </a:lnSpc>
                <a:spcBef>
                  <a:spcPts val="0"/>
                </a:spcBef>
                <a:spcAft>
                  <a:spcPts val="0"/>
                </a:spcAft>
                <a:buNone/>
              </a:pPr>
              <a:t>23</a:t>
            </a:fld>
            <a:endParaRPr/>
          </a:p>
        </p:txBody>
      </p:sp>
      <p:sp>
        <p:nvSpPr>
          <p:cNvPr id="20" name="Left Arrow 19">
            <a:hlinkClick r:id="rId4" action="ppaction://hlinksldjump"/>
          </p:cNvPr>
          <p:cNvSpPr/>
          <p:nvPr/>
        </p:nvSpPr>
        <p:spPr>
          <a:xfrm>
            <a:off x="10834254" y="651164"/>
            <a:ext cx="942109" cy="3740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9"/>
          <p:cNvSpPr/>
          <p:nvPr/>
        </p:nvSpPr>
        <p:spPr>
          <a:xfrm>
            <a:off x="0" y="1380554"/>
            <a:ext cx="12192000" cy="547744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29"/>
          <p:cNvSpPr/>
          <p:nvPr/>
        </p:nvSpPr>
        <p:spPr>
          <a:xfrm>
            <a:off x="9032240" y="0"/>
            <a:ext cx="416559" cy="68579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29"/>
          <p:cNvSpPr/>
          <p:nvPr/>
        </p:nvSpPr>
        <p:spPr>
          <a:xfrm>
            <a:off x="0" y="0"/>
            <a:ext cx="9032240" cy="6858000"/>
          </a:xfrm>
          <a:custGeom>
            <a:avLst/>
            <a:gdLst/>
            <a:ahLst/>
            <a:cxnLst/>
            <a:rect l="l" t="t" r="r" b="b"/>
            <a:pathLst>
              <a:path w="9032240" h="6858000" extrusionOk="0">
                <a:moveTo>
                  <a:pt x="0" y="6858000"/>
                </a:moveTo>
                <a:lnTo>
                  <a:pt x="9032240" y="6858000"/>
                </a:lnTo>
                <a:lnTo>
                  <a:pt x="9032240" y="0"/>
                </a:lnTo>
                <a:lnTo>
                  <a:pt x="0" y="0"/>
                </a:lnTo>
                <a:lnTo>
                  <a:pt x="0" y="68580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29"/>
          <p:cNvSpPr txBox="1"/>
          <p:nvPr/>
        </p:nvSpPr>
        <p:spPr>
          <a:xfrm>
            <a:off x="617855" y="570547"/>
            <a:ext cx="6793230" cy="717550"/>
          </a:xfrm>
          <a:prstGeom prst="rect">
            <a:avLst/>
          </a:prstGeom>
          <a:noFill/>
          <a:ln>
            <a:noFill/>
          </a:ln>
        </p:spPr>
        <p:txBody>
          <a:bodyPr spcFirstLastPara="1" wrap="square" lIns="0" tIns="12700" rIns="0" bIns="0" anchor="t" anchorCtr="0">
            <a:spAutoFit/>
          </a:bodyPr>
          <a:lstStyle/>
          <a:p>
            <a:pPr marL="12700" marR="0" lvl="0" indent="0" algn="l" rtl="0">
              <a:lnSpc>
                <a:spcPct val="113333"/>
              </a:lnSpc>
              <a:spcBef>
                <a:spcPts val="0"/>
              </a:spcBef>
              <a:spcAft>
                <a:spcPts val="0"/>
              </a:spcAft>
              <a:buNone/>
            </a:pPr>
            <a:r>
              <a:rPr lang="en-US" sz="2400">
                <a:solidFill>
                  <a:srgbClr val="E71C56"/>
                </a:solidFill>
                <a:latin typeface="Trebuchet MS"/>
                <a:ea typeface="Trebuchet MS"/>
                <a:cs typeface="Trebuchet MS"/>
                <a:sym typeface="Trebuchet MS"/>
              </a:rPr>
              <a:t>Theme based | </a:t>
            </a:r>
            <a:r>
              <a:rPr lang="en-US" sz="2400">
                <a:solidFill>
                  <a:srgbClr val="6B707E"/>
                </a:solidFill>
                <a:latin typeface="Trebuchet MS"/>
                <a:ea typeface="Trebuchet MS"/>
                <a:cs typeface="Trebuchet MS"/>
                <a:sym typeface="Trebuchet MS"/>
              </a:rPr>
              <a:t>History &amp; Culture circuit could be</a:t>
            </a:r>
            <a:endParaRPr sz="2400">
              <a:solidFill>
                <a:schemeClr val="dk1"/>
              </a:solidFill>
              <a:latin typeface="Trebuchet MS"/>
              <a:ea typeface="Trebuchet MS"/>
              <a:cs typeface="Trebuchet MS"/>
              <a:sym typeface="Trebuchet MS"/>
            </a:endParaRPr>
          </a:p>
          <a:p>
            <a:pPr marL="12700" marR="0" lvl="0" indent="0" algn="l" rtl="0">
              <a:lnSpc>
                <a:spcPct val="113333"/>
              </a:lnSpc>
              <a:spcBef>
                <a:spcPts val="0"/>
              </a:spcBef>
              <a:spcAft>
                <a:spcPts val="0"/>
              </a:spcAft>
              <a:buNone/>
            </a:pPr>
            <a:r>
              <a:rPr lang="en-US" sz="2400">
                <a:solidFill>
                  <a:srgbClr val="6B707E"/>
                </a:solidFill>
                <a:latin typeface="Trebuchet MS"/>
                <a:ea typeface="Trebuchet MS"/>
                <a:cs typeface="Trebuchet MS"/>
                <a:sym typeface="Trebuchet MS"/>
              </a:rPr>
              <a:t>developed on the western coast</a:t>
            </a:r>
            <a:endParaRPr sz="2400">
              <a:solidFill>
                <a:schemeClr val="dk1"/>
              </a:solidFill>
              <a:latin typeface="Trebuchet MS"/>
              <a:ea typeface="Trebuchet MS"/>
              <a:cs typeface="Trebuchet MS"/>
              <a:sym typeface="Trebuchet MS"/>
            </a:endParaRPr>
          </a:p>
        </p:txBody>
      </p:sp>
      <p:sp>
        <p:nvSpPr>
          <p:cNvPr id="374" name="Google Shape;374;p29"/>
          <p:cNvSpPr txBox="1"/>
          <p:nvPr/>
        </p:nvSpPr>
        <p:spPr>
          <a:xfrm>
            <a:off x="9264904" y="2321242"/>
            <a:ext cx="2376805" cy="2773045"/>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2000" dirty="0">
                <a:solidFill>
                  <a:srgbClr val="FFFFFF"/>
                </a:solidFill>
                <a:latin typeface="Trebuchet MS"/>
                <a:ea typeface="Trebuchet MS"/>
                <a:cs typeface="Trebuchet MS"/>
                <a:sym typeface="Trebuchet MS"/>
              </a:rPr>
              <a:t>The cultural &amp;  natural attractions  like Sindhudurg fort  &amp; Kerala backwaters  could be leveraged  to create short-  medium duration  cruises on small  cruise boats</a:t>
            </a:r>
            <a:endParaRPr sz="2000">
              <a:solidFill>
                <a:schemeClr val="dk1"/>
              </a:solidFill>
              <a:latin typeface="Trebuchet MS"/>
              <a:ea typeface="Trebuchet MS"/>
              <a:cs typeface="Trebuchet MS"/>
              <a:sym typeface="Trebuchet MS"/>
            </a:endParaRPr>
          </a:p>
        </p:txBody>
      </p:sp>
      <p:sp>
        <p:nvSpPr>
          <p:cNvPr id="375" name="Google Shape;375;p29"/>
          <p:cNvSpPr txBox="1"/>
          <p:nvPr/>
        </p:nvSpPr>
        <p:spPr>
          <a:xfrm>
            <a:off x="6685280" y="1493519"/>
            <a:ext cx="1229360" cy="193040"/>
          </a:xfrm>
          <a:prstGeom prst="rect">
            <a:avLst/>
          </a:prstGeom>
          <a:solidFill>
            <a:srgbClr val="6B707E"/>
          </a:solidFill>
          <a:ln>
            <a:noFill/>
          </a:ln>
        </p:spPr>
        <p:txBody>
          <a:bodyPr spcFirstLastPara="1" wrap="square" lIns="0" tIns="11425" rIns="0" bIns="0" anchor="t" anchorCtr="0">
            <a:spAutoFit/>
          </a:bodyPr>
          <a:lstStyle/>
          <a:p>
            <a:pPr marL="255270" marR="0" lvl="0" indent="0" algn="l" rtl="0">
              <a:lnSpc>
                <a:spcPct val="118750"/>
              </a:lnSpc>
              <a:spcBef>
                <a:spcPts val="0"/>
              </a:spcBef>
              <a:spcAft>
                <a:spcPts val="0"/>
              </a:spcAft>
              <a:buNone/>
            </a:pPr>
            <a:r>
              <a:rPr lang="en-US" sz="1200">
                <a:solidFill>
                  <a:srgbClr val="FFFFFF"/>
                </a:solidFill>
                <a:latin typeface="Trebuchet MS"/>
                <a:ea typeface="Trebuchet MS"/>
                <a:cs typeface="Trebuchet MS"/>
                <a:sym typeface="Trebuchet MS"/>
              </a:rPr>
              <a:t>Illustrative</a:t>
            </a:r>
            <a:endParaRPr sz="1200">
              <a:solidFill>
                <a:schemeClr val="dk1"/>
              </a:solidFill>
              <a:latin typeface="Trebuchet MS"/>
              <a:ea typeface="Trebuchet MS"/>
              <a:cs typeface="Trebuchet MS"/>
              <a:sym typeface="Trebuchet MS"/>
            </a:endParaRPr>
          </a:p>
        </p:txBody>
      </p:sp>
      <p:sp>
        <p:nvSpPr>
          <p:cNvPr id="376" name="Google Shape;376;p29"/>
          <p:cNvSpPr/>
          <p:nvPr/>
        </p:nvSpPr>
        <p:spPr>
          <a:xfrm>
            <a:off x="3784600" y="5168265"/>
            <a:ext cx="274320" cy="587375"/>
          </a:xfrm>
          <a:custGeom>
            <a:avLst/>
            <a:gdLst/>
            <a:ahLst/>
            <a:cxnLst/>
            <a:rect l="l" t="t" r="r" b="b"/>
            <a:pathLst>
              <a:path w="274320" h="587375" extrusionOk="0">
                <a:moveTo>
                  <a:pt x="157734" y="585063"/>
                </a:moveTo>
                <a:lnTo>
                  <a:pt x="153415" y="585063"/>
                </a:lnTo>
                <a:lnTo>
                  <a:pt x="155575" y="587375"/>
                </a:lnTo>
                <a:lnTo>
                  <a:pt x="157734" y="587375"/>
                </a:lnTo>
                <a:lnTo>
                  <a:pt x="157734" y="585063"/>
                </a:lnTo>
                <a:close/>
              </a:path>
              <a:path w="274320" h="587375" extrusionOk="0">
                <a:moveTo>
                  <a:pt x="155574" y="582752"/>
                </a:moveTo>
                <a:lnTo>
                  <a:pt x="153415" y="582752"/>
                </a:lnTo>
                <a:lnTo>
                  <a:pt x="153415" y="585063"/>
                </a:lnTo>
                <a:lnTo>
                  <a:pt x="155574" y="582752"/>
                </a:lnTo>
                <a:close/>
              </a:path>
              <a:path w="274320" h="587375" extrusionOk="0">
                <a:moveTo>
                  <a:pt x="162051" y="578129"/>
                </a:moveTo>
                <a:lnTo>
                  <a:pt x="159892" y="582752"/>
                </a:lnTo>
                <a:lnTo>
                  <a:pt x="162051" y="580440"/>
                </a:lnTo>
                <a:lnTo>
                  <a:pt x="162051" y="578129"/>
                </a:lnTo>
                <a:close/>
              </a:path>
              <a:path w="274320" h="587375" extrusionOk="0">
                <a:moveTo>
                  <a:pt x="265684" y="228981"/>
                </a:moveTo>
                <a:lnTo>
                  <a:pt x="263525" y="228981"/>
                </a:lnTo>
                <a:lnTo>
                  <a:pt x="263525" y="233553"/>
                </a:lnTo>
                <a:lnTo>
                  <a:pt x="265684" y="231267"/>
                </a:lnTo>
                <a:lnTo>
                  <a:pt x="265684" y="228981"/>
                </a:lnTo>
                <a:close/>
              </a:path>
              <a:path w="274320" h="587375" extrusionOk="0">
                <a:moveTo>
                  <a:pt x="66928" y="94869"/>
                </a:moveTo>
                <a:lnTo>
                  <a:pt x="64770" y="94869"/>
                </a:lnTo>
                <a:lnTo>
                  <a:pt x="64770" y="97155"/>
                </a:lnTo>
                <a:lnTo>
                  <a:pt x="66928" y="94869"/>
                </a:lnTo>
                <a:close/>
              </a:path>
              <a:path w="274320" h="587375" extrusionOk="0">
                <a:moveTo>
                  <a:pt x="270001" y="83312"/>
                </a:moveTo>
                <a:lnTo>
                  <a:pt x="270001" y="85598"/>
                </a:lnTo>
                <a:lnTo>
                  <a:pt x="274320" y="85598"/>
                </a:lnTo>
                <a:lnTo>
                  <a:pt x="270001" y="83312"/>
                </a:lnTo>
                <a:close/>
              </a:path>
              <a:path w="274320" h="587375" extrusionOk="0">
                <a:moveTo>
                  <a:pt x="4317" y="76327"/>
                </a:moveTo>
                <a:lnTo>
                  <a:pt x="2159" y="76327"/>
                </a:lnTo>
                <a:lnTo>
                  <a:pt x="2159" y="78613"/>
                </a:lnTo>
                <a:lnTo>
                  <a:pt x="0" y="81026"/>
                </a:lnTo>
                <a:lnTo>
                  <a:pt x="0" y="87884"/>
                </a:lnTo>
                <a:lnTo>
                  <a:pt x="2159" y="83312"/>
                </a:lnTo>
                <a:lnTo>
                  <a:pt x="4317" y="78613"/>
                </a:lnTo>
                <a:lnTo>
                  <a:pt x="4317" y="76327"/>
                </a:lnTo>
                <a:close/>
              </a:path>
              <a:path w="274320" h="587375" extrusionOk="0">
                <a:moveTo>
                  <a:pt x="112267" y="0"/>
                </a:moveTo>
                <a:lnTo>
                  <a:pt x="110109" y="0"/>
                </a:lnTo>
                <a:lnTo>
                  <a:pt x="107950" y="6985"/>
                </a:lnTo>
                <a:lnTo>
                  <a:pt x="107950" y="16256"/>
                </a:lnTo>
                <a:lnTo>
                  <a:pt x="110109" y="11557"/>
                </a:lnTo>
                <a:lnTo>
                  <a:pt x="110109" y="2412"/>
                </a:lnTo>
                <a:lnTo>
                  <a:pt x="112267" y="2412"/>
                </a:lnTo>
                <a:lnTo>
                  <a:pt x="112267" y="0"/>
                </a:lnTo>
                <a:close/>
              </a:path>
            </a:pathLst>
          </a:custGeom>
          <a:solidFill>
            <a:srgbClr val="006FC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29"/>
          <p:cNvSpPr/>
          <p:nvPr/>
        </p:nvSpPr>
        <p:spPr>
          <a:xfrm>
            <a:off x="3938015" y="5741771"/>
            <a:ext cx="8890" cy="13970"/>
          </a:xfrm>
          <a:custGeom>
            <a:avLst/>
            <a:gdLst/>
            <a:ahLst/>
            <a:cxnLst/>
            <a:rect l="l" t="t" r="r" b="b"/>
            <a:pathLst>
              <a:path w="8889" h="13970" extrusionOk="0">
                <a:moveTo>
                  <a:pt x="4318" y="11556"/>
                </a:moveTo>
                <a:lnTo>
                  <a:pt x="4318" y="13868"/>
                </a:lnTo>
                <a:lnTo>
                  <a:pt x="2159" y="13868"/>
                </a:lnTo>
                <a:lnTo>
                  <a:pt x="0" y="11556"/>
                </a:lnTo>
                <a:lnTo>
                  <a:pt x="0" y="9245"/>
                </a:lnTo>
                <a:lnTo>
                  <a:pt x="2159" y="9245"/>
                </a:lnTo>
                <a:lnTo>
                  <a:pt x="0" y="11556"/>
                </a:lnTo>
                <a:lnTo>
                  <a:pt x="2159" y="11556"/>
                </a:lnTo>
                <a:lnTo>
                  <a:pt x="4318" y="11556"/>
                </a:lnTo>
                <a:lnTo>
                  <a:pt x="6476" y="9245"/>
                </a:lnTo>
                <a:lnTo>
                  <a:pt x="8636" y="6934"/>
                </a:lnTo>
                <a:lnTo>
                  <a:pt x="8636" y="0"/>
                </a:lnTo>
                <a:lnTo>
                  <a:pt x="8636" y="4622"/>
                </a:lnTo>
                <a:lnTo>
                  <a:pt x="6476" y="9245"/>
                </a:lnTo>
                <a:lnTo>
                  <a:pt x="4318" y="11556"/>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29"/>
          <p:cNvSpPr/>
          <p:nvPr/>
        </p:nvSpPr>
        <p:spPr>
          <a:xfrm>
            <a:off x="4048125" y="5397246"/>
            <a:ext cx="2540" cy="5080"/>
          </a:xfrm>
          <a:custGeom>
            <a:avLst/>
            <a:gdLst/>
            <a:ahLst/>
            <a:cxnLst/>
            <a:rect l="l" t="t" r="r" b="b"/>
            <a:pathLst>
              <a:path w="2539" h="5079" extrusionOk="0">
                <a:moveTo>
                  <a:pt x="0" y="4571"/>
                </a:moveTo>
                <a:lnTo>
                  <a:pt x="0" y="2285"/>
                </a:lnTo>
                <a:lnTo>
                  <a:pt x="0" y="0"/>
                </a:lnTo>
                <a:lnTo>
                  <a:pt x="2159" y="0"/>
                </a:lnTo>
                <a:lnTo>
                  <a:pt x="2159" y="2285"/>
                </a:lnTo>
                <a:lnTo>
                  <a:pt x="0" y="4571"/>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29"/>
          <p:cNvSpPr/>
          <p:nvPr/>
        </p:nvSpPr>
        <p:spPr>
          <a:xfrm>
            <a:off x="4052442" y="5385689"/>
            <a:ext cx="0" cy="0"/>
          </a:xfrm>
          <a:custGeom>
            <a:avLst/>
            <a:gdLst/>
            <a:ahLst/>
            <a:cxnLst/>
            <a:rect l="l" t="t" r="r" b="b"/>
            <a:pathLst>
              <a:path w="120000" h="120000" extrusionOk="0">
                <a:moveTo>
                  <a:pt x="0" y="0"/>
                </a:moveTo>
                <a:lnTo>
                  <a:pt x="0" y="0"/>
                </a:lnTo>
                <a:lnTo>
                  <a:pt x="0" y="0"/>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29"/>
          <p:cNvSpPr/>
          <p:nvPr/>
        </p:nvSpPr>
        <p:spPr>
          <a:xfrm>
            <a:off x="3864483" y="5302377"/>
            <a:ext cx="4445" cy="2540"/>
          </a:xfrm>
          <a:custGeom>
            <a:avLst/>
            <a:gdLst/>
            <a:ahLst/>
            <a:cxnLst/>
            <a:rect l="l" t="t" r="r" b="b"/>
            <a:pathLst>
              <a:path w="4445" h="2539" extrusionOk="0">
                <a:moveTo>
                  <a:pt x="0" y="2413"/>
                </a:moveTo>
                <a:lnTo>
                  <a:pt x="2158" y="2413"/>
                </a:lnTo>
                <a:lnTo>
                  <a:pt x="4317" y="0"/>
                </a:lnTo>
                <a:lnTo>
                  <a:pt x="2158" y="2413"/>
                </a:lnTo>
                <a:lnTo>
                  <a:pt x="0" y="2413"/>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29"/>
          <p:cNvSpPr/>
          <p:nvPr/>
        </p:nvSpPr>
        <p:spPr>
          <a:xfrm>
            <a:off x="3849370" y="5263134"/>
            <a:ext cx="2540" cy="2540"/>
          </a:xfrm>
          <a:custGeom>
            <a:avLst/>
            <a:gdLst/>
            <a:ahLst/>
            <a:cxnLst/>
            <a:rect l="l" t="t" r="r" b="b"/>
            <a:pathLst>
              <a:path w="2539" h="2539" extrusionOk="0">
                <a:moveTo>
                  <a:pt x="2158" y="0"/>
                </a:moveTo>
                <a:lnTo>
                  <a:pt x="0" y="2285"/>
                </a:lnTo>
                <a:lnTo>
                  <a:pt x="0" y="0"/>
                </a:lnTo>
                <a:lnTo>
                  <a:pt x="2158" y="0"/>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29"/>
          <p:cNvSpPr/>
          <p:nvPr/>
        </p:nvSpPr>
        <p:spPr>
          <a:xfrm>
            <a:off x="4054602" y="5251577"/>
            <a:ext cx="4445" cy="2540"/>
          </a:xfrm>
          <a:custGeom>
            <a:avLst/>
            <a:gdLst/>
            <a:ahLst/>
            <a:cxnLst/>
            <a:rect l="l" t="t" r="r" b="b"/>
            <a:pathLst>
              <a:path w="4445" h="2539" extrusionOk="0">
                <a:moveTo>
                  <a:pt x="4318" y="2286"/>
                </a:moveTo>
                <a:lnTo>
                  <a:pt x="0" y="2286"/>
                </a:lnTo>
                <a:lnTo>
                  <a:pt x="0" y="0"/>
                </a:lnTo>
                <a:lnTo>
                  <a:pt x="4318" y="2286"/>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29"/>
          <p:cNvSpPr/>
          <p:nvPr/>
        </p:nvSpPr>
        <p:spPr>
          <a:xfrm>
            <a:off x="3784600" y="5244591"/>
            <a:ext cx="4445" cy="12065"/>
          </a:xfrm>
          <a:custGeom>
            <a:avLst/>
            <a:gdLst/>
            <a:ahLst/>
            <a:cxnLst/>
            <a:rect l="l" t="t" r="r" b="b"/>
            <a:pathLst>
              <a:path w="4445" h="12064" extrusionOk="0">
                <a:moveTo>
                  <a:pt x="2159" y="6985"/>
                </a:moveTo>
                <a:lnTo>
                  <a:pt x="0" y="11557"/>
                </a:lnTo>
                <a:lnTo>
                  <a:pt x="0" y="6985"/>
                </a:lnTo>
                <a:lnTo>
                  <a:pt x="0" y="4699"/>
                </a:lnTo>
                <a:lnTo>
                  <a:pt x="2159" y="2286"/>
                </a:lnTo>
                <a:lnTo>
                  <a:pt x="2159" y="0"/>
                </a:lnTo>
                <a:lnTo>
                  <a:pt x="4317" y="0"/>
                </a:lnTo>
                <a:lnTo>
                  <a:pt x="4317" y="2286"/>
                </a:lnTo>
                <a:lnTo>
                  <a:pt x="2159" y="6985"/>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29"/>
          <p:cNvSpPr/>
          <p:nvPr/>
        </p:nvSpPr>
        <p:spPr>
          <a:xfrm>
            <a:off x="3886072" y="5198364"/>
            <a:ext cx="0" cy="0"/>
          </a:xfrm>
          <a:custGeom>
            <a:avLst/>
            <a:gdLst/>
            <a:ahLst/>
            <a:cxnLst/>
            <a:rect l="l" t="t" r="r" b="b"/>
            <a:pathLst>
              <a:path w="120000" h="120000" extrusionOk="0">
                <a:moveTo>
                  <a:pt x="0" y="0"/>
                </a:moveTo>
                <a:lnTo>
                  <a:pt x="0" y="0"/>
                </a:lnTo>
                <a:lnTo>
                  <a:pt x="0" y="0"/>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29"/>
          <p:cNvSpPr/>
          <p:nvPr/>
        </p:nvSpPr>
        <p:spPr>
          <a:xfrm>
            <a:off x="3892550" y="5168265"/>
            <a:ext cx="4445" cy="16510"/>
          </a:xfrm>
          <a:custGeom>
            <a:avLst/>
            <a:gdLst/>
            <a:ahLst/>
            <a:cxnLst/>
            <a:rect l="l" t="t" r="r" b="b"/>
            <a:pathLst>
              <a:path w="4445" h="16510" extrusionOk="0">
                <a:moveTo>
                  <a:pt x="0" y="16256"/>
                </a:moveTo>
                <a:lnTo>
                  <a:pt x="0" y="13970"/>
                </a:lnTo>
                <a:lnTo>
                  <a:pt x="0" y="11557"/>
                </a:lnTo>
                <a:lnTo>
                  <a:pt x="0" y="6985"/>
                </a:lnTo>
                <a:lnTo>
                  <a:pt x="2159" y="0"/>
                </a:lnTo>
                <a:lnTo>
                  <a:pt x="4317" y="0"/>
                </a:lnTo>
                <a:lnTo>
                  <a:pt x="4317" y="2412"/>
                </a:lnTo>
                <a:lnTo>
                  <a:pt x="2159" y="2412"/>
                </a:lnTo>
                <a:lnTo>
                  <a:pt x="2159" y="4699"/>
                </a:lnTo>
                <a:lnTo>
                  <a:pt x="2159" y="11557"/>
                </a:lnTo>
                <a:lnTo>
                  <a:pt x="0" y="16256"/>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29"/>
          <p:cNvSpPr/>
          <p:nvPr/>
        </p:nvSpPr>
        <p:spPr>
          <a:xfrm>
            <a:off x="3935857" y="5122036"/>
            <a:ext cx="0" cy="5080"/>
          </a:xfrm>
          <a:custGeom>
            <a:avLst/>
            <a:gdLst/>
            <a:ahLst/>
            <a:cxnLst/>
            <a:rect l="l" t="t" r="r" b="b"/>
            <a:pathLst>
              <a:path w="120000" h="5079" extrusionOk="0">
                <a:moveTo>
                  <a:pt x="0" y="2412"/>
                </a:moveTo>
                <a:lnTo>
                  <a:pt x="0" y="4699"/>
                </a:lnTo>
                <a:lnTo>
                  <a:pt x="0" y="2412"/>
                </a:lnTo>
                <a:lnTo>
                  <a:pt x="0" y="0"/>
                </a:lnTo>
                <a:lnTo>
                  <a:pt x="0" y="2412"/>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29"/>
          <p:cNvSpPr/>
          <p:nvPr/>
        </p:nvSpPr>
        <p:spPr>
          <a:xfrm>
            <a:off x="3879596" y="5085079"/>
            <a:ext cx="2540" cy="2540"/>
          </a:xfrm>
          <a:custGeom>
            <a:avLst/>
            <a:gdLst/>
            <a:ahLst/>
            <a:cxnLst/>
            <a:rect l="l" t="t" r="r" b="b"/>
            <a:pathLst>
              <a:path w="2539" h="2539" extrusionOk="0">
                <a:moveTo>
                  <a:pt x="0" y="2286"/>
                </a:moveTo>
                <a:lnTo>
                  <a:pt x="0" y="0"/>
                </a:lnTo>
                <a:lnTo>
                  <a:pt x="2158" y="0"/>
                </a:lnTo>
                <a:lnTo>
                  <a:pt x="0" y="0"/>
                </a:lnTo>
                <a:lnTo>
                  <a:pt x="0" y="2286"/>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29"/>
          <p:cNvSpPr/>
          <p:nvPr/>
        </p:nvSpPr>
        <p:spPr>
          <a:xfrm>
            <a:off x="2296155" y="2113274"/>
            <a:ext cx="4358650" cy="40538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29"/>
          <p:cNvSpPr txBox="1"/>
          <p:nvPr/>
        </p:nvSpPr>
        <p:spPr>
          <a:xfrm>
            <a:off x="3269234" y="3470973"/>
            <a:ext cx="556260"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2B2B2B"/>
                </a:solidFill>
                <a:latin typeface="Trebuchet MS"/>
                <a:ea typeface="Trebuchet MS"/>
                <a:cs typeface="Trebuchet MS"/>
                <a:sym typeface="Trebuchet MS"/>
              </a:rPr>
              <a:t>Mumbai</a:t>
            </a:r>
            <a:endParaRPr sz="1200">
              <a:solidFill>
                <a:schemeClr val="dk1"/>
              </a:solidFill>
              <a:latin typeface="Trebuchet MS"/>
              <a:ea typeface="Trebuchet MS"/>
              <a:cs typeface="Trebuchet MS"/>
              <a:sym typeface="Trebuchet MS"/>
            </a:endParaRPr>
          </a:p>
        </p:txBody>
      </p:sp>
      <p:sp>
        <p:nvSpPr>
          <p:cNvPr id="390" name="Google Shape;390;p29"/>
          <p:cNvSpPr txBox="1"/>
          <p:nvPr/>
        </p:nvSpPr>
        <p:spPr>
          <a:xfrm>
            <a:off x="3146425" y="4040187"/>
            <a:ext cx="762635" cy="51879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dirty="0">
                <a:solidFill>
                  <a:srgbClr val="2B2B2B"/>
                </a:solidFill>
                <a:latin typeface="Trebuchet MS"/>
                <a:ea typeface="Trebuchet MS"/>
                <a:cs typeface="Trebuchet MS"/>
                <a:sym typeface="Trebuchet MS"/>
              </a:rPr>
              <a:t>Sindhudurg</a:t>
            </a:r>
            <a:endParaRPr sz="1200">
              <a:solidFill>
                <a:schemeClr val="dk1"/>
              </a:solidFill>
              <a:latin typeface="Trebuchet MS"/>
              <a:ea typeface="Trebuchet MS"/>
              <a:cs typeface="Trebuchet MS"/>
              <a:sym typeface="Trebuchet MS"/>
            </a:endParaRPr>
          </a:p>
          <a:p>
            <a:pPr marL="423544" marR="0" lvl="0" indent="0" algn="l" rtl="0">
              <a:lnSpc>
                <a:spcPct val="100000"/>
              </a:lnSpc>
              <a:spcBef>
                <a:spcPts val="1000"/>
              </a:spcBef>
              <a:spcAft>
                <a:spcPts val="0"/>
              </a:spcAft>
              <a:buNone/>
            </a:pPr>
            <a:r>
              <a:rPr lang="en-US" sz="1200" dirty="0">
                <a:solidFill>
                  <a:srgbClr val="2B2B2B"/>
                </a:solidFill>
                <a:latin typeface="Trebuchet MS"/>
                <a:ea typeface="Trebuchet MS"/>
                <a:cs typeface="Trebuchet MS"/>
                <a:sym typeface="Trebuchet MS"/>
              </a:rPr>
              <a:t>Goa</a:t>
            </a:r>
            <a:endParaRPr sz="1200">
              <a:solidFill>
                <a:schemeClr val="dk1"/>
              </a:solidFill>
              <a:latin typeface="Trebuchet MS"/>
              <a:ea typeface="Trebuchet MS"/>
              <a:cs typeface="Trebuchet MS"/>
              <a:sym typeface="Trebuchet MS"/>
            </a:endParaRPr>
          </a:p>
        </p:txBody>
      </p:sp>
      <p:sp>
        <p:nvSpPr>
          <p:cNvPr id="391" name="Google Shape;391;p29"/>
          <p:cNvSpPr txBox="1"/>
          <p:nvPr/>
        </p:nvSpPr>
        <p:spPr>
          <a:xfrm>
            <a:off x="3788028" y="4983797"/>
            <a:ext cx="501015"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2B2B2B"/>
                </a:solidFill>
                <a:latin typeface="Trebuchet MS"/>
                <a:ea typeface="Trebuchet MS"/>
                <a:cs typeface="Trebuchet MS"/>
                <a:sym typeface="Trebuchet MS"/>
              </a:rPr>
              <a:t>Kannur</a:t>
            </a:r>
            <a:endParaRPr sz="1200">
              <a:solidFill>
                <a:schemeClr val="dk1"/>
              </a:solidFill>
              <a:latin typeface="Trebuchet MS"/>
              <a:ea typeface="Trebuchet MS"/>
              <a:cs typeface="Trebuchet MS"/>
              <a:sym typeface="Trebuchet MS"/>
            </a:endParaRPr>
          </a:p>
        </p:txBody>
      </p:sp>
      <p:sp>
        <p:nvSpPr>
          <p:cNvPr id="392" name="Google Shape;392;p29"/>
          <p:cNvSpPr txBox="1"/>
          <p:nvPr/>
        </p:nvSpPr>
        <p:spPr>
          <a:xfrm>
            <a:off x="3756025" y="5368925"/>
            <a:ext cx="71818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2B2B2B"/>
                </a:solidFill>
                <a:latin typeface="Trebuchet MS"/>
                <a:ea typeface="Trebuchet MS"/>
                <a:cs typeface="Trebuchet MS"/>
                <a:sym typeface="Trebuchet MS"/>
              </a:rPr>
              <a:t>Kozhikode</a:t>
            </a:r>
            <a:endParaRPr sz="1200">
              <a:solidFill>
                <a:schemeClr val="dk1"/>
              </a:solidFill>
              <a:latin typeface="Trebuchet MS"/>
              <a:ea typeface="Trebuchet MS"/>
              <a:cs typeface="Trebuchet MS"/>
              <a:sym typeface="Trebuchet MS"/>
            </a:endParaRPr>
          </a:p>
        </p:txBody>
      </p:sp>
      <p:sp>
        <p:nvSpPr>
          <p:cNvPr id="393" name="Google Shape;393;p29"/>
          <p:cNvSpPr txBox="1"/>
          <p:nvPr/>
        </p:nvSpPr>
        <p:spPr>
          <a:xfrm>
            <a:off x="2375154" y="2926080"/>
            <a:ext cx="904240" cy="196215"/>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None/>
            </a:pPr>
            <a:r>
              <a:rPr lang="en-US" sz="1100">
                <a:solidFill>
                  <a:srgbClr val="2B2B2B"/>
                </a:solidFill>
                <a:latin typeface="Trebuchet MS"/>
                <a:ea typeface="Trebuchet MS"/>
                <a:cs typeface="Trebuchet MS"/>
                <a:sym typeface="Trebuchet MS"/>
              </a:rPr>
              <a:t>Starting point</a:t>
            </a:r>
            <a:endParaRPr sz="1100">
              <a:solidFill>
                <a:schemeClr val="dk1"/>
              </a:solidFill>
              <a:latin typeface="Trebuchet MS"/>
              <a:ea typeface="Trebuchet MS"/>
              <a:cs typeface="Trebuchet MS"/>
              <a:sym typeface="Trebuchet MS"/>
            </a:endParaRPr>
          </a:p>
        </p:txBody>
      </p:sp>
      <p:sp>
        <p:nvSpPr>
          <p:cNvPr id="394" name="Google Shape;394;p29"/>
          <p:cNvSpPr txBox="1"/>
          <p:nvPr/>
        </p:nvSpPr>
        <p:spPr>
          <a:xfrm>
            <a:off x="736600" y="4028440"/>
            <a:ext cx="1524000" cy="345440"/>
          </a:xfrm>
          <a:prstGeom prst="rect">
            <a:avLst/>
          </a:prstGeom>
          <a:solidFill>
            <a:srgbClr val="FFFFFF"/>
          </a:solidFill>
          <a:ln w="10150" cap="flat" cmpd="sng">
            <a:solidFill>
              <a:srgbClr val="6B707E"/>
            </a:solidFill>
            <a:prstDash val="solid"/>
            <a:round/>
            <a:headEnd type="none" w="sm" len="sm"/>
            <a:tailEnd type="none" w="sm" len="sm"/>
          </a:ln>
        </p:spPr>
        <p:txBody>
          <a:bodyPr spcFirstLastPara="1" wrap="square" lIns="0" tIns="34275" rIns="0" bIns="0" anchor="t" anchorCtr="0">
            <a:spAutoFit/>
          </a:bodyPr>
          <a:lstStyle/>
          <a:p>
            <a:pPr marL="82550" marR="0" lvl="0" indent="0" algn="l" rtl="0">
              <a:lnSpc>
                <a:spcPct val="100000"/>
              </a:lnSpc>
              <a:spcBef>
                <a:spcPts val="0"/>
              </a:spcBef>
              <a:spcAft>
                <a:spcPts val="0"/>
              </a:spcAft>
              <a:buNone/>
            </a:pPr>
            <a:r>
              <a:rPr lang="en-US" sz="1100" dirty="0">
                <a:solidFill>
                  <a:srgbClr val="2B2B2B"/>
                </a:solidFill>
                <a:latin typeface="Trebuchet MS"/>
                <a:ea typeface="Trebuchet MS"/>
                <a:cs typeface="Trebuchet MS"/>
                <a:sym typeface="Trebuchet MS"/>
              </a:rPr>
              <a:t>Sindhudurg fort</a:t>
            </a:r>
            <a:endParaRPr sz="1100">
              <a:solidFill>
                <a:schemeClr val="dk1"/>
              </a:solidFill>
              <a:latin typeface="Trebuchet MS"/>
              <a:ea typeface="Trebuchet MS"/>
              <a:cs typeface="Trebuchet MS"/>
              <a:sym typeface="Trebuchet MS"/>
            </a:endParaRPr>
          </a:p>
        </p:txBody>
      </p:sp>
      <p:sp>
        <p:nvSpPr>
          <p:cNvPr id="395" name="Google Shape;395;p29"/>
          <p:cNvSpPr/>
          <p:nvPr/>
        </p:nvSpPr>
        <p:spPr>
          <a:xfrm>
            <a:off x="5196840" y="3591559"/>
            <a:ext cx="2458720" cy="1239520"/>
          </a:xfrm>
          <a:custGeom>
            <a:avLst/>
            <a:gdLst/>
            <a:ahLst/>
            <a:cxnLst/>
            <a:rect l="l" t="t" r="r" b="b"/>
            <a:pathLst>
              <a:path w="2458720" h="1239520" extrusionOk="0">
                <a:moveTo>
                  <a:pt x="0" y="1239520"/>
                </a:moveTo>
                <a:lnTo>
                  <a:pt x="2458719" y="1239520"/>
                </a:lnTo>
                <a:lnTo>
                  <a:pt x="2458719" y="0"/>
                </a:lnTo>
                <a:lnTo>
                  <a:pt x="0" y="0"/>
                </a:lnTo>
                <a:lnTo>
                  <a:pt x="0" y="1239520"/>
                </a:lnTo>
                <a:close/>
              </a:path>
            </a:pathLst>
          </a:custGeom>
          <a:solidFill>
            <a:srgbClr val="FFFFFF">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29"/>
          <p:cNvSpPr txBox="1"/>
          <p:nvPr/>
        </p:nvSpPr>
        <p:spPr>
          <a:xfrm>
            <a:off x="5196840" y="3591559"/>
            <a:ext cx="2458720" cy="1239520"/>
          </a:xfrm>
          <a:prstGeom prst="rect">
            <a:avLst/>
          </a:prstGeom>
          <a:noFill/>
          <a:ln w="10150" cap="flat" cmpd="sng">
            <a:solidFill>
              <a:srgbClr val="6B707E"/>
            </a:solidFill>
            <a:prstDash val="solid"/>
            <a:round/>
            <a:headEnd type="none" w="sm" len="sm"/>
            <a:tailEnd type="none" w="sm" len="sm"/>
          </a:ln>
        </p:spPr>
        <p:txBody>
          <a:bodyPr spcFirstLastPara="1" wrap="square" lIns="0" tIns="39350" rIns="0" bIns="0" anchor="t" anchorCtr="0">
            <a:spAutoFit/>
          </a:bodyPr>
          <a:lstStyle/>
          <a:p>
            <a:pPr marL="94615" marR="290195" lvl="0" indent="0" algn="l" rtl="0">
              <a:lnSpc>
                <a:spcPct val="101200"/>
              </a:lnSpc>
              <a:spcBef>
                <a:spcPts val="0"/>
              </a:spcBef>
              <a:spcAft>
                <a:spcPts val="0"/>
              </a:spcAft>
              <a:buNone/>
            </a:pPr>
            <a:r>
              <a:rPr lang="en-US" sz="1100">
                <a:solidFill>
                  <a:srgbClr val="2B2B2B"/>
                </a:solidFill>
                <a:latin typeface="Trebuchet MS"/>
                <a:ea typeface="Trebuchet MS"/>
                <a:cs typeface="Trebuchet MS"/>
                <a:sym typeface="Trebuchet MS"/>
              </a:rPr>
              <a:t>Rua de Ourem Creek,  SinquerimBaga, Anjuna-Vagator,  Morjim-Keri, Aguada Fort and  Aguada Jail in Goa</a:t>
            </a:r>
            <a:endParaRPr sz="1100">
              <a:solidFill>
                <a:schemeClr val="dk1"/>
              </a:solidFill>
              <a:latin typeface="Trebuchet MS"/>
              <a:ea typeface="Trebuchet MS"/>
              <a:cs typeface="Trebuchet MS"/>
              <a:sym typeface="Trebuchet MS"/>
            </a:endParaRPr>
          </a:p>
        </p:txBody>
      </p:sp>
      <p:sp>
        <p:nvSpPr>
          <p:cNvPr id="397" name="Google Shape;397;p29"/>
          <p:cNvSpPr txBox="1"/>
          <p:nvPr/>
        </p:nvSpPr>
        <p:spPr>
          <a:xfrm>
            <a:off x="736600" y="4729479"/>
            <a:ext cx="2072639" cy="792480"/>
          </a:xfrm>
          <a:prstGeom prst="rect">
            <a:avLst/>
          </a:prstGeom>
          <a:solidFill>
            <a:srgbClr val="FFFFFF"/>
          </a:solidFill>
          <a:ln w="10150" cap="flat" cmpd="sng">
            <a:solidFill>
              <a:srgbClr val="6B707E"/>
            </a:solidFill>
            <a:prstDash val="solid"/>
            <a:round/>
            <a:headEnd type="none" w="sm" len="sm"/>
            <a:tailEnd type="none" w="sm" len="sm"/>
          </a:ln>
        </p:spPr>
        <p:txBody>
          <a:bodyPr spcFirstLastPara="1" wrap="square" lIns="0" tIns="38100" rIns="0" bIns="0" anchor="t" anchorCtr="0">
            <a:spAutoFit/>
          </a:bodyPr>
          <a:lstStyle/>
          <a:p>
            <a:pPr marL="88900" marR="88900" lvl="0" indent="0" algn="l" rtl="0">
              <a:lnSpc>
                <a:spcPct val="103200"/>
              </a:lnSpc>
              <a:spcBef>
                <a:spcPts val="0"/>
              </a:spcBef>
              <a:spcAft>
                <a:spcPts val="0"/>
              </a:spcAft>
              <a:buNone/>
            </a:pPr>
            <a:r>
              <a:rPr lang="en-US" sz="1100">
                <a:solidFill>
                  <a:srgbClr val="2B2B2B"/>
                </a:solidFill>
                <a:latin typeface="Trebuchet MS"/>
                <a:ea typeface="Trebuchet MS"/>
                <a:cs typeface="Trebuchet MS"/>
                <a:sym typeface="Trebuchet MS"/>
              </a:rPr>
              <a:t>Chootad Beach, Kavvayi  Backwaters, Kannavam Forest</a:t>
            </a:r>
            <a:endParaRPr sz="1100">
              <a:solidFill>
                <a:schemeClr val="dk1"/>
              </a:solidFill>
              <a:latin typeface="Trebuchet MS"/>
              <a:ea typeface="Trebuchet MS"/>
              <a:cs typeface="Trebuchet MS"/>
              <a:sym typeface="Trebuchet MS"/>
            </a:endParaRPr>
          </a:p>
        </p:txBody>
      </p:sp>
      <p:sp>
        <p:nvSpPr>
          <p:cNvPr id="398" name="Google Shape;398;p29"/>
          <p:cNvSpPr/>
          <p:nvPr/>
        </p:nvSpPr>
        <p:spPr>
          <a:xfrm>
            <a:off x="6029959" y="5085079"/>
            <a:ext cx="2418080" cy="792480"/>
          </a:xfrm>
          <a:custGeom>
            <a:avLst/>
            <a:gdLst/>
            <a:ahLst/>
            <a:cxnLst/>
            <a:rect l="l" t="t" r="r" b="b"/>
            <a:pathLst>
              <a:path w="2418079" h="792479" extrusionOk="0">
                <a:moveTo>
                  <a:pt x="0" y="792480"/>
                </a:moveTo>
                <a:lnTo>
                  <a:pt x="2418080" y="792480"/>
                </a:lnTo>
                <a:lnTo>
                  <a:pt x="2418080" y="0"/>
                </a:lnTo>
                <a:lnTo>
                  <a:pt x="0" y="0"/>
                </a:lnTo>
                <a:lnTo>
                  <a:pt x="0" y="792480"/>
                </a:lnTo>
                <a:close/>
              </a:path>
            </a:pathLst>
          </a:custGeom>
          <a:solidFill>
            <a:srgbClr val="FFFFFF">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29"/>
          <p:cNvSpPr/>
          <p:nvPr/>
        </p:nvSpPr>
        <p:spPr>
          <a:xfrm>
            <a:off x="6029959" y="5085079"/>
            <a:ext cx="2418080" cy="792480"/>
          </a:xfrm>
          <a:custGeom>
            <a:avLst/>
            <a:gdLst/>
            <a:ahLst/>
            <a:cxnLst/>
            <a:rect l="l" t="t" r="r" b="b"/>
            <a:pathLst>
              <a:path w="2418079" h="792479" extrusionOk="0">
                <a:moveTo>
                  <a:pt x="0" y="792480"/>
                </a:moveTo>
                <a:lnTo>
                  <a:pt x="2418080" y="792480"/>
                </a:lnTo>
                <a:lnTo>
                  <a:pt x="2418080" y="0"/>
                </a:lnTo>
                <a:lnTo>
                  <a:pt x="0" y="0"/>
                </a:lnTo>
                <a:lnTo>
                  <a:pt x="0" y="792480"/>
                </a:lnTo>
                <a:close/>
              </a:path>
            </a:pathLst>
          </a:custGeom>
          <a:noFill/>
          <a:ln w="10150" cap="flat" cmpd="sng">
            <a:solidFill>
              <a:srgbClr val="6B70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29"/>
          <p:cNvSpPr txBox="1"/>
          <p:nvPr/>
        </p:nvSpPr>
        <p:spPr>
          <a:xfrm>
            <a:off x="6107429" y="5107876"/>
            <a:ext cx="2221230" cy="369570"/>
          </a:xfrm>
          <a:prstGeom prst="rect">
            <a:avLst/>
          </a:prstGeom>
          <a:noFill/>
          <a:ln>
            <a:noFill/>
          </a:ln>
        </p:spPr>
        <p:txBody>
          <a:bodyPr spcFirstLastPara="1" wrap="square" lIns="0" tIns="9525" rIns="0" bIns="0" anchor="t" anchorCtr="0">
            <a:spAutoFit/>
          </a:bodyPr>
          <a:lstStyle/>
          <a:p>
            <a:pPr marL="12700" marR="5080" lvl="0" indent="0" algn="l" rtl="0">
              <a:lnSpc>
                <a:spcPct val="103299"/>
              </a:lnSpc>
              <a:spcBef>
                <a:spcPts val="0"/>
              </a:spcBef>
              <a:spcAft>
                <a:spcPts val="0"/>
              </a:spcAft>
              <a:buNone/>
            </a:pPr>
            <a:r>
              <a:rPr lang="en-US" sz="1100">
                <a:solidFill>
                  <a:srgbClr val="2B2B2B"/>
                </a:solidFill>
                <a:latin typeface="Trebuchet MS"/>
                <a:ea typeface="Trebuchet MS"/>
                <a:cs typeface="Trebuchet MS"/>
                <a:sym typeface="Trebuchet MS"/>
              </a:rPr>
              <a:t>Backwaters, fishing villages, Kolavi  beach, Azhimgham estuary</a:t>
            </a:r>
            <a:endParaRPr sz="1100">
              <a:solidFill>
                <a:schemeClr val="dk1"/>
              </a:solidFill>
              <a:latin typeface="Trebuchet MS"/>
              <a:ea typeface="Trebuchet MS"/>
              <a:cs typeface="Trebuchet MS"/>
              <a:sym typeface="Trebuchet MS"/>
            </a:endParaRPr>
          </a:p>
        </p:txBody>
      </p:sp>
      <p:sp>
        <p:nvSpPr>
          <p:cNvPr id="401" name="Google Shape;401;p29"/>
          <p:cNvSpPr/>
          <p:nvPr/>
        </p:nvSpPr>
        <p:spPr>
          <a:xfrm>
            <a:off x="2743200" y="3241039"/>
            <a:ext cx="285115" cy="395605"/>
          </a:xfrm>
          <a:custGeom>
            <a:avLst/>
            <a:gdLst/>
            <a:ahLst/>
            <a:cxnLst/>
            <a:rect l="l" t="t" r="r" b="b"/>
            <a:pathLst>
              <a:path w="285114" h="395604" extrusionOk="0">
                <a:moveTo>
                  <a:pt x="210480" y="366020"/>
                </a:moveTo>
                <a:lnTo>
                  <a:pt x="213915" y="376237"/>
                </a:lnTo>
                <a:lnTo>
                  <a:pt x="223402" y="387314"/>
                </a:lnTo>
                <a:lnTo>
                  <a:pt x="236855" y="394081"/>
                </a:lnTo>
                <a:lnTo>
                  <a:pt x="251964" y="395128"/>
                </a:lnTo>
                <a:lnTo>
                  <a:pt x="265811" y="390461"/>
                </a:lnTo>
                <a:lnTo>
                  <a:pt x="276895" y="380936"/>
                </a:lnTo>
                <a:lnTo>
                  <a:pt x="283525" y="367792"/>
                </a:lnTo>
                <a:lnTo>
                  <a:pt x="252222" y="367792"/>
                </a:lnTo>
                <a:lnTo>
                  <a:pt x="210480" y="366020"/>
                </a:lnTo>
                <a:close/>
              </a:path>
              <a:path w="285114" h="395604" extrusionOk="0">
                <a:moveTo>
                  <a:pt x="211143" y="345682"/>
                </a:moveTo>
                <a:lnTo>
                  <a:pt x="210375" y="347218"/>
                </a:lnTo>
                <a:lnTo>
                  <a:pt x="210303" y="347472"/>
                </a:lnTo>
                <a:lnTo>
                  <a:pt x="209262" y="362398"/>
                </a:lnTo>
                <a:lnTo>
                  <a:pt x="210480" y="366020"/>
                </a:lnTo>
                <a:lnTo>
                  <a:pt x="252222" y="367792"/>
                </a:lnTo>
                <a:lnTo>
                  <a:pt x="256920" y="363474"/>
                </a:lnTo>
                <a:lnTo>
                  <a:pt x="257429" y="352171"/>
                </a:lnTo>
                <a:lnTo>
                  <a:pt x="252983" y="347472"/>
                </a:lnTo>
                <a:lnTo>
                  <a:pt x="211143" y="345682"/>
                </a:lnTo>
                <a:close/>
              </a:path>
              <a:path w="285114" h="395604" extrusionOk="0">
                <a:moveTo>
                  <a:pt x="241994" y="319627"/>
                </a:moveTo>
                <a:lnTo>
                  <a:pt x="228155" y="324294"/>
                </a:lnTo>
                <a:lnTo>
                  <a:pt x="217078" y="333819"/>
                </a:lnTo>
                <a:lnTo>
                  <a:pt x="211143" y="345682"/>
                </a:lnTo>
                <a:lnTo>
                  <a:pt x="252983" y="347472"/>
                </a:lnTo>
                <a:lnTo>
                  <a:pt x="257429" y="352171"/>
                </a:lnTo>
                <a:lnTo>
                  <a:pt x="256920" y="363474"/>
                </a:lnTo>
                <a:lnTo>
                  <a:pt x="252222" y="367792"/>
                </a:lnTo>
                <a:lnTo>
                  <a:pt x="283525" y="367792"/>
                </a:lnTo>
                <a:lnTo>
                  <a:pt x="283718" y="367411"/>
                </a:lnTo>
                <a:lnTo>
                  <a:pt x="284735" y="352806"/>
                </a:lnTo>
                <a:lnTo>
                  <a:pt x="284696" y="352171"/>
                </a:lnTo>
                <a:lnTo>
                  <a:pt x="280098" y="338566"/>
                </a:lnTo>
                <a:lnTo>
                  <a:pt x="270573" y="327495"/>
                </a:lnTo>
                <a:lnTo>
                  <a:pt x="257048" y="320675"/>
                </a:lnTo>
                <a:lnTo>
                  <a:pt x="241994" y="319627"/>
                </a:lnTo>
                <a:close/>
              </a:path>
              <a:path w="285114" h="395604" extrusionOk="0">
                <a:moveTo>
                  <a:pt x="15748" y="0"/>
                </a:moveTo>
                <a:lnTo>
                  <a:pt x="4572" y="0"/>
                </a:lnTo>
                <a:lnTo>
                  <a:pt x="0" y="4572"/>
                </a:lnTo>
                <a:lnTo>
                  <a:pt x="0" y="352806"/>
                </a:lnTo>
                <a:lnTo>
                  <a:pt x="4318" y="357250"/>
                </a:lnTo>
                <a:lnTo>
                  <a:pt x="210480" y="366020"/>
                </a:lnTo>
                <a:lnTo>
                  <a:pt x="209262" y="362398"/>
                </a:lnTo>
                <a:lnTo>
                  <a:pt x="210312" y="347345"/>
                </a:lnTo>
                <a:lnTo>
                  <a:pt x="20319" y="347345"/>
                </a:lnTo>
                <a:lnTo>
                  <a:pt x="10541" y="337185"/>
                </a:lnTo>
                <a:lnTo>
                  <a:pt x="20319" y="337185"/>
                </a:lnTo>
                <a:lnTo>
                  <a:pt x="20319" y="4572"/>
                </a:lnTo>
                <a:lnTo>
                  <a:pt x="15748" y="0"/>
                </a:lnTo>
                <a:close/>
              </a:path>
              <a:path w="285114" h="395604" extrusionOk="0">
                <a:moveTo>
                  <a:pt x="10541" y="337185"/>
                </a:moveTo>
                <a:lnTo>
                  <a:pt x="20319" y="347345"/>
                </a:lnTo>
                <a:lnTo>
                  <a:pt x="20319" y="337599"/>
                </a:lnTo>
                <a:lnTo>
                  <a:pt x="10541" y="337185"/>
                </a:lnTo>
                <a:close/>
              </a:path>
              <a:path w="285114" h="395604" extrusionOk="0">
                <a:moveTo>
                  <a:pt x="20319" y="337599"/>
                </a:moveTo>
                <a:lnTo>
                  <a:pt x="20319" y="347345"/>
                </a:lnTo>
                <a:lnTo>
                  <a:pt x="210312" y="347345"/>
                </a:lnTo>
                <a:lnTo>
                  <a:pt x="211143" y="345682"/>
                </a:lnTo>
                <a:lnTo>
                  <a:pt x="20319" y="337599"/>
                </a:lnTo>
                <a:close/>
              </a:path>
              <a:path w="285114" h="395604" extrusionOk="0">
                <a:moveTo>
                  <a:pt x="20319" y="337185"/>
                </a:moveTo>
                <a:lnTo>
                  <a:pt x="10541" y="337185"/>
                </a:lnTo>
                <a:lnTo>
                  <a:pt x="20319" y="337599"/>
                </a:lnTo>
                <a:lnTo>
                  <a:pt x="20319" y="337185"/>
                </a:lnTo>
                <a:close/>
              </a:path>
            </a:pathLst>
          </a:custGeom>
          <a:solidFill>
            <a:srgbClr val="6D6E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29"/>
          <p:cNvSpPr/>
          <p:nvPr/>
        </p:nvSpPr>
        <p:spPr>
          <a:xfrm>
            <a:off x="3975100" y="5580379"/>
            <a:ext cx="3274060" cy="530225"/>
          </a:xfrm>
          <a:custGeom>
            <a:avLst/>
            <a:gdLst/>
            <a:ahLst/>
            <a:cxnLst/>
            <a:rect l="l" t="t" r="r" b="b"/>
            <a:pathLst>
              <a:path w="3274059" h="530225" extrusionOk="0">
                <a:moveTo>
                  <a:pt x="27939" y="74151"/>
                </a:moveTo>
                <a:lnTo>
                  <a:pt x="27939" y="525462"/>
                </a:lnTo>
                <a:lnTo>
                  <a:pt x="32512" y="530009"/>
                </a:lnTo>
                <a:lnTo>
                  <a:pt x="3268979" y="530009"/>
                </a:lnTo>
                <a:lnTo>
                  <a:pt x="3273552" y="525462"/>
                </a:lnTo>
                <a:lnTo>
                  <a:pt x="3273552" y="519849"/>
                </a:lnTo>
                <a:lnTo>
                  <a:pt x="48260" y="519849"/>
                </a:lnTo>
                <a:lnTo>
                  <a:pt x="38100" y="509689"/>
                </a:lnTo>
                <a:lnTo>
                  <a:pt x="48260" y="509689"/>
                </a:lnTo>
                <a:lnTo>
                  <a:pt x="48260" y="76200"/>
                </a:lnTo>
                <a:lnTo>
                  <a:pt x="38100" y="76200"/>
                </a:lnTo>
                <a:lnTo>
                  <a:pt x="27939" y="74151"/>
                </a:lnTo>
                <a:close/>
              </a:path>
              <a:path w="3274059" h="530225" extrusionOk="0">
                <a:moveTo>
                  <a:pt x="48260" y="509689"/>
                </a:moveTo>
                <a:lnTo>
                  <a:pt x="38100" y="509689"/>
                </a:lnTo>
                <a:lnTo>
                  <a:pt x="48260" y="519849"/>
                </a:lnTo>
                <a:lnTo>
                  <a:pt x="48260" y="509689"/>
                </a:lnTo>
                <a:close/>
              </a:path>
              <a:path w="3274059" h="530225" extrusionOk="0">
                <a:moveTo>
                  <a:pt x="3253231" y="509689"/>
                </a:moveTo>
                <a:lnTo>
                  <a:pt x="48260" y="509689"/>
                </a:lnTo>
                <a:lnTo>
                  <a:pt x="48260" y="519849"/>
                </a:lnTo>
                <a:lnTo>
                  <a:pt x="3253231" y="519849"/>
                </a:lnTo>
                <a:lnTo>
                  <a:pt x="3253231" y="509689"/>
                </a:lnTo>
                <a:close/>
              </a:path>
              <a:path w="3274059" h="530225" extrusionOk="0">
                <a:moveTo>
                  <a:pt x="3268979" y="281089"/>
                </a:moveTo>
                <a:lnTo>
                  <a:pt x="3257804" y="281089"/>
                </a:lnTo>
                <a:lnTo>
                  <a:pt x="3253231" y="285635"/>
                </a:lnTo>
                <a:lnTo>
                  <a:pt x="3253231" y="519849"/>
                </a:lnTo>
                <a:lnTo>
                  <a:pt x="3263392" y="509689"/>
                </a:lnTo>
                <a:lnTo>
                  <a:pt x="3273552" y="509689"/>
                </a:lnTo>
                <a:lnTo>
                  <a:pt x="3273552" y="285635"/>
                </a:lnTo>
                <a:lnTo>
                  <a:pt x="3268979" y="281089"/>
                </a:lnTo>
                <a:close/>
              </a:path>
              <a:path w="3274059" h="530225" extrusionOk="0">
                <a:moveTo>
                  <a:pt x="3273552" y="509689"/>
                </a:moveTo>
                <a:lnTo>
                  <a:pt x="3263392" y="509689"/>
                </a:lnTo>
                <a:lnTo>
                  <a:pt x="3253231" y="519849"/>
                </a:lnTo>
                <a:lnTo>
                  <a:pt x="3273552" y="519849"/>
                </a:lnTo>
                <a:lnTo>
                  <a:pt x="3273552" y="509689"/>
                </a:lnTo>
                <a:close/>
              </a:path>
              <a:path w="3274059" h="530225" extrusionOk="0">
                <a:moveTo>
                  <a:pt x="43687" y="27940"/>
                </a:moveTo>
                <a:lnTo>
                  <a:pt x="32512" y="27940"/>
                </a:lnTo>
                <a:lnTo>
                  <a:pt x="27939" y="32486"/>
                </a:lnTo>
                <a:lnTo>
                  <a:pt x="27939" y="74151"/>
                </a:lnTo>
                <a:lnTo>
                  <a:pt x="38100" y="76200"/>
                </a:lnTo>
                <a:lnTo>
                  <a:pt x="48259" y="74151"/>
                </a:lnTo>
                <a:lnTo>
                  <a:pt x="48260" y="32486"/>
                </a:lnTo>
                <a:lnTo>
                  <a:pt x="43687" y="27940"/>
                </a:lnTo>
                <a:close/>
              </a:path>
              <a:path w="3274059" h="530225" extrusionOk="0">
                <a:moveTo>
                  <a:pt x="48260" y="74151"/>
                </a:moveTo>
                <a:lnTo>
                  <a:pt x="38100" y="76200"/>
                </a:lnTo>
                <a:lnTo>
                  <a:pt x="48260" y="76200"/>
                </a:lnTo>
                <a:lnTo>
                  <a:pt x="48260" y="74151"/>
                </a:lnTo>
                <a:close/>
              </a:path>
              <a:path w="3274059" h="530225" extrusionOk="0">
                <a:moveTo>
                  <a:pt x="38100" y="0"/>
                </a:moveTo>
                <a:lnTo>
                  <a:pt x="23252" y="2993"/>
                </a:lnTo>
                <a:lnTo>
                  <a:pt x="11144" y="11158"/>
                </a:lnTo>
                <a:lnTo>
                  <a:pt x="2988" y="23268"/>
                </a:lnTo>
                <a:lnTo>
                  <a:pt x="0" y="38100"/>
                </a:lnTo>
                <a:lnTo>
                  <a:pt x="2988" y="52931"/>
                </a:lnTo>
                <a:lnTo>
                  <a:pt x="11144" y="65041"/>
                </a:lnTo>
                <a:lnTo>
                  <a:pt x="23252" y="73206"/>
                </a:lnTo>
                <a:lnTo>
                  <a:pt x="27939" y="74151"/>
                </a:lnTo>
                <a:lnTo>
                  <a:pt x="27939" y="32486"/>
                </a:lnTo>
                <a:lnTo>
                  <a:pt x="32512" y="27940"/>
                </a:lnTo>
                <a:lnTo>
                  <a:pt x="74152" y="27940"/>
                </a:lnTo>
                <a:lnTo>
                  <a:pt x="73211" y="23268"/>
                </a:lnTo>
                <a:lnTo>
                  <a:pt x="65055" y="11158"/>
                </a:lnTo>
                <a:lnTo>
                  <a:pt x="52947" y="2993"/>
                </a:lnTo>
                <a:lnTo>
                  <a:pt x="38100" y="0"/>
                </a:lnTo>
                <a:close/>
              </a:path>
              <a:path w="3274059" h="530225" extrusionOk="0">
                <a:moveTo>
                  <a:pt x="74152" y="27940"/>
                </a:moveTo>
                <a:lnTo>
                  <a:pt x="43687" y="27940"/>
                </a:lnTo>
                <a:lnTo>
                  <a:pt x="48260" y="32486"/>
                </a:lnTo>
                <a:lnTo>
                  <a:pt x="48260" y="74151"/>
                </a:lnTo>
                <a:lnTo>
                  <a:pt x="52947" y="73206"/>
                </a:lnTo>
                <a:lnTo>
                  <a:pt x="65055" y="65041"/>
                </a:lnTo>
                <a:lnTo>
                  <a:pt x="73211" y="52931"/>
                </a:lnTo>
                <a:lnTo>
                  <a:pt x="76200" y="38100"/>
                </a:lnTo>
                <a:lnTo>
                  <a:pt x="74152" y="27940"/>
                </a:lnTo>
                <a:close/>
              </a:path>
            </a:pathLst>
          </a:custGeom>
          <a:solidFill>
            <a:srgbClr val="6D6E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29"/>
          <p:cNvSpPr/>
          <p:nvPr/>
        </p:nvSpPr>
        <p:spPr>
          <a:xfrm>
            <a:off x="3660140" y="4584700"/>
            <a:ext cx="1546225" cy="138430"/>
          </a:xfrm>
          <a:custGeom>
            <a:avLst/>
            <a:gdLst/>
            <a:ahLst/>
            <a:cxnLst/>
            <a:rect l="l" t="t" r="r" b="b"/>
            <a:pathLst>
              <a:path w="1546225" h="138429" extrusionOk="0">
                <a:moveTo>
                  <a:pt x="27939" y="74154"/>
                </a:moveTo>
                <a:lnTo>
                  <a:pt x="27939" y="133731"/>
                </a:lnTo>
                <a:lnTo>
                  <a:pt x="32512" y="138302"/>
                </a:lnTo>
                <a:lnTo>
                  <a:pt x="1541145" y="138302"/>
                </a:lnTo>
                <a:lnTo>
                  <a:pt x="1545717" y="133731"/>
                </a:lnTo>
                <a:lnTo>
                  <a:pt x="1545717" y="128143"/>
                </a:lnTo>
                <a:lnTo>
                  <a:pt x="48260" y="128143"/>
                </a:lnTo>
                <a:lnTo>
                  <a:pt x="38100" y="117982"/>
                </a:lnTo>
                <a:lnTo>
                  <a:pt x="48260" y="117982"/>
                </a:lnTo>
                <a:lnTo>
                  <a:pt x="48260" y="76200"/>
                </a:lnTo>
                <a:lnTo>
                  <a:pt x="38100" y="76200"/>
                </a:lnTo>
                <a:lnTo>
                  <a:pt x="27939" y="74154"/>
                </a:lnTo>
                <a:close/>
              </a:path>
              <a:path w="1546225" h="138429" extrusionOk="0">
                <a:moveTo>
                  <a:pt x="48260" y="117982"/>
                </a:moveTo>
                <a:lnTo>
                  <a:pt x="38100" y="117982"/>
                </a:lnTo>
                <a:lnTo>
                  <a:pt x="48260" y="128143"/>
                </a:lnTo>
                <a:lnTo>
                  <a:pt x="48260" y="117982"/>
                </a:lnTo>
                <a:close/>
              </a:path>
              <a:path w="1546225" h="138429" extrusionOk="0">
                <a:moveTo>
                  <a:pt x="1541145" y="117982"/>
                </a:moveTo>
                <a:lnTo>
                  <a:pt x="48260" y="117982"/>
                </a:lnTo>
                <a:lnTo>
                  <a:pt x="48260" y="128143"/>
                </a:lnTo>
                <a:lnTo>
                  <a:pt x="1545717" y="128143"/>
                </a:lnTo>
                <a:lnTo>
                  <a:pt x="1545717" y="122555"/>
                </a:lnTo>
                <a:lnTo>
                  <a:pt x="1541145" y="117982"/>
                </a:lnTo>
                <a:close/>
              </a:path>
              <a:path w="1546225" h="138429" extrusionOk="0">
                <a:moveTo>
                  <a:pt x="43687" y="27939"/>
                </a:moveTo>
                <a:lnTo>
                  <a:pt x="32512" y="27939"/>
                </a:lnTo>
                <a:lnTo>
                  <a:pt x="27939" y="32512"/>
                </a:lnTo>
                <a:lnTo>
                  <a:pt x="27939" y="74154"/>
                </a:lnTo>
                <a:lnTo>
                  <a:pt x="38100" y="76200"/>
                </a:lnTo>
                <a:lnTo>
                  <a:pt x="48260" y="74154"/>
                </a:lnTo>
                <a:lnTo>
                  <a:pt x="48260" y="32512"/>
                </a:lnTo>
                <a:lnTo>
                  <a:pt x="43687" y="27939"/>
                </a:lnTo>
                <a:close/>
              </a:path>
              <a:path w="1546225" h="138429" extrusionOk="0">
                <a:moveTo>
                  <a:pt x="48260" y="74154"/>
                </a:moveTo>
                <a:lnTo>
                  <a:pt x="38100" y="76200"/>
                </a:lnTo>
                <a:lnTo>
                  <a:pt x="48260" y="76200"/>
                </a:lnTo>
                <a:lnTo>
                  <a:pt x="48260" y="74154"/>
                </a:lnTo>
                <a:close/>
              </a:path>
              <a:path w="1546225" h="138429" extrusionOk="0">
                <a:moveTo>
                  <a:pt x="38100" y="0"/>
                </a:moveTo>
                <a:lnTo>
                  <a:pt x="23252" y="2988"/>
                </a:lnTo>
                <a:lnTo>
                  <a:pt x="11144" y="11144"/>
                </a:lnTo>
                <a:lnTo>
                  <a:pt x="2988" y="23252"/>
                </a:lnTo>
                <a:lnTo>
                  <a:pt x="0" y="38100"/>
                </a:lnTo>
                <a:lnTo>
                  <a:pt x="2988" y="52947"/>
                </a:lnTo>
                <a:lnTo>
                  <a:pt x="11144" y="65055"/>
                </a:lnTo>
                <a:lnTo>
                  <a:pt x="23252" y="73211"/>
                </a:lnTo>
                <a:lnTo>
                  <a:pt x="27939" y="74154"/>
                </a:lnTo>
                <a:lnTo>
                  <a:pt x="27939" y="32512"/>
                </a:lnTo>
                <a:lnTo>
                  <a:pt x="32512" y="27939"/>
                </a:lnTo>
                <a:lnTo>
                  <a:pt x="74154" y="27939"/>
                </a:lnTo>
                <a:lnTo>
                  <a:pt x="73211" y="23252"/>
                </a:lnTo>
                <a:lnTo>
                  <a:pt x="65055" y="11144"/>
                </a:lnTo>
                <a:lnTo>
                  <a:pt x="52947" y="2988"/>
                </a:lnTo>
                <a:lnTo>
                  <a:pt x="38100" y="0"/>
                </a:lnTo>
                <a:close/>
              </a:path>
              <a:path w="1546225" h="138429" extrusionOk="0">
                <a:moveTo>
                  <a:pt x="74154" y="27939"/>
                </a:moveTo>
                <a:lnTo>
                  <a:pt x="43687" y="27939"/>
                </a:lnTo>
                <a:lnTo>
                  <a:pt x="48260" y="32512"/>
                </a:lnTo>
                <a:lnTo>
                  <a:pt x="48260" y="74154"/>
                </a:lnTo>
                <a:lnTo>
                  <a:pt x="52947" y="73211"/>
                </a:lnTo>
                <a:lnTo>
                  <a:pt x="65055" y="65055"/>
                </a:lnTo>
                <a:lnTo>
                  <a:pt x="73211" y="52947"/>
                </a:lnTo>
                <a:lnTo>
                  <a:pt x="76200" y="38100"/>
                </a:lnTo>
                <a:lnTo>
                  <a:pt x="74154" y="27939"/>
                </a:lnTo>
                <a:close/>
              </a:path>
            </a:pathLst>
          </a:custGeom>
          <a:solidFill>
            <a:srgbClr val="6D6E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29"/>
          <p:cNvSpPr/>
          <p:nvPr/>
        </p:nvSpPr>
        <p:spPr>
          <a:xfrm>
            <a:off x="2793873" y="5072379"/>
            <a:ext cx="784225" cy="76200"/>
          </a:xfrm>
          <a:custGeom>
            <a:avLst/>
            <a:gdLst/>
            <a:ahLst/>
            <a:cxnLst/>
            <a:rect l="l" t="t" r="r" b="b"/>
            <a:pathLst>
              <a:path w="784225" h="76200" extrusionOk="0">
                <a:moveTo>
                  <a:pt x="782127" y="27813"/>
                </a:moveTo>
                <a:lnTo>
                  <a:pt x="751586" y="27813"/>
                </a:lnTo>
                <a:lnTo>
                  <a:pt x="756285" y="32385"/>
                </a:lnTo>
                <a:lnTo>
                  <a:pt x="756412" y="43561"/>
                </a:lnTo>
                <a:lnTo>
                  <a:pt x="751839" y="48133"/>
                </a:lnTo>
                <a:lnTo>
                  <a:pt x="710193" y="48720"/>
                </a:lnTo>
                <a:lnTo>
                  <a:pt x="711200" y="53411"/>
                </a:lnTo>
                <a:lnTo>
                  <a:pt x="719518" y="65405"/>
                </a:lnTo>
                <a:lnTo>
                  <a:pt x="731742" y="73398"/>
                </a:lnTo>
                <a:lnTo>
                  <a:pt x="746632" y="76200"/>
                </a:lnTo>
                <a:lnTo>
                  <a:pt x="761436" y="73025"/>
                </a:lnTo>
                <a:lnTo>
                  <a:pt x="773429" y="64706"/>
                </a:lnTo>
                <a:lnTo>
                  <a:pt x="781423" y="52482"/>
                </a:lnTo>
                <a:lnTo>
                  <a:pt x="784153" y="37973"/>
                </a:lnTo>
                <a:lnTo>
                  <a:pt x="784170" y="37338"/>
                </a:lnTo>
                <a:lnTo>
                  <a:pt x="782127" y="27813"/>
                </a:lnTo>
                <a:close/>
              </a:path>
              <a:path w="784225" h="76200" extrusionOk="0">
                <a:moveTo>
                  <a:pt x="709957" y="28400"/>
                </a:moveTo>
                <a:lnTo>
                  <a:pt x="4571" y="37465"/>
                </a:lnTo>
                <a:lnTo>
                  <a:pt x="0" y="42037"/>
                </a:lnTo>
                <a:lnTo>
                  <a:pt x="234" y="52482"/>
                </a:lnTo>
                <a:lnTo>
                  <a:pt x="327" y="53411"/>
                </a:lnTo>
                <a:lnTo>
                  <a:pt x="4825" y="57785"/>
                </a:lnTo>
                <a:lnTo>
                  <a:pt x="710193" y="48720"/>
                </a:lnTo>
                <a:lnTo>
                  <a:pt x="708025" y="38608"/>
                </a:lnTo>
                <a:lnTo>
                  <a:pt x="709957" y="28400"/>
                </a:lnTo>
                <a:close/>
              </a:path>
              <a:path w="784225" h="76200" extrusionOk="0">
                <a:moveTo>
                  <a:pt x="751586" y="27813"/>
                </a:moveTo>
                <a:lnTo>
                  <a:pt x="709957" y="28400"/>
                </a:lnTo>
                <a:lnTo>
                  <a:pt x="708025" y="38608"/>
                </a:lnTo>
                <a:lnTo>
                  <a:pt x="710193" y="48720"/>
                </a:lnTo>
                <a:lnTo>
                  <a:pt x="751839" y="48133"/>
                </a:lnTo>
                <a:lnTo>
                  <a:pt x="756412" y="43561"/>
                </a:lnTo>
                <a:lnTo>
                  <a:pt x="756285" y="32385"/>
                </a:lnTo>
                <a:lnTo>
                  <a:pt x="751586" y="27813"/>
                </a:lnTo>
                <a:close/>
              </a:path>
              <a:path w="784225" h="76200" extrusionOk="0">
                <a:moveTo>
                  <a:pt x="745616" y="0"/>
                </a:moveTo>
                <a:lnTo>
                  <a:pt x="730867" y="3175"/>
                </a:lnTo>
                <a:lnTo>
                  <a:pt x="718867" y="11493"/>
                </a:lnTo>
                <a:lnTo>
                  <a:pt x="710844" y="23717"/>
                </a:lnTo>
                <a:lnTo>
                  <a:pt x="709957" y="28400"/>
                </a:lnTo>
                <a:lnTo>
                  <a:pt x="751586" y="27813"/>
                </a:lnTo>
                <a:lnTo>
                  <a:pt x="782127" y="27813"/>
                </a:lnTo>
                <a:lnTo>
                  <a:pt x="781050" y="22788"/>
                </a:lnTo>
                <a:lnTo>
                  <a:pt x="772731" y="10795"/>
                </a:lnTo>
                <a:lnTo>
                  <a:pt x="760507" y="2801"/>
                </a:lnTo>
                <a:lnTo>
                  <a:pt x="745616" y="0"/>
                </a:lnTo>
                <a:close/>
              </a:path>
            </a:pathLst>
          </a:custGeom>
          <a:solidFill>
            <a:srgbClr val="6D6E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29"/>
          <p:cNvSpPr/>
          <p:nvPr/>
        </p:nvSpPr>
        <p:spPr>
          <a:xfrm>
            <a:off x="2245360" y="4147820"/>
            <a:ext cx="563880" cy="76200"/>
          </a:xfrm>
          <a:custGeom>
            <a:avLst/>
            <a:gdLst/>
            <a:ahLst/>
            <a:cxnLst/>
            <a:rect l="l" t="t" r="r" b="b"/>
            <a:pathLst>
              <a:path w="563880" h="76200" extrusionOk="0">
                <a:moveTo>
                  <a:pt x="561559" y="27939"/>
                </a:moveTo>
                <a:lnTo>
                  <a:pt x="530987" y="27939"/>
                </a:lnTo>
                <a:lnTo>
                  <a:pt x="535558" y="32384"/>
                </a:lnTo>
                <a:lnTo>
                  <a:pt x="535685" y="43687"/>
                </a:lnTo>
                <a:lnTo>
                  <a:pt x="531113" y="48259"/>
                </a:lnTo>
                <a:lnTo>
                  <a:pt x="489535" y="48472"/>
                </a:lnTo>
                <a:lnTo>
                  <a:pt x="490505" y="53125"/>
                </a:lnTo>
                <a:lnTo>
                  <a:pt x="498729" y="65182"/>
                </a:lnTo>
                <a:lnTo>
                  <a:pt x="510857" y="73286"/>
                </a:lnTo>
                <a:lnTo>
                  <a:pt x="525652" y="76199"/>
                </a:lnTo>
                <a:lnTo>
                  <a:pt x="540498" y="73118"/>
                </a:lnTo>
                <a:lnTo>
                  <a:pt x="552592" y="64881"/>
                </a:lnTo>
                <a:lnTo>
                  <a:pt x="560710" y="52714"/>
                </a:lnTo>
                <a:lnTo>
                  <a:pt x="563626" y="37845"/>
                </a:lnTo>
                <a:lnTo>
                  <a:pt x="561559" y="27939"/>
                </a:lnTo>
                <a:close/>
              </a:path>
              <a:path w="563880" h="76200" extrusionOk="0">
                <a:moveTo>
                  <a:pt x="489412" y="28152"/>
                </a:moveTo>
                <a:lnTo>
                  <a:pt x="10159" y="30987"/>
                </a:lnTo>
                <a:lnTo>
                  <a:pt x="4444" y="30987"/>
                </a:lnTo>
                <a:lnTo>
                  <a:pt x="0" y="35559"/>
                </a:lnTo>
                <a:lnTo>
                  <a:pt x="0" y="46735"/>
                </a:lnTo>
                <a:lnTo>
                  <a:pt x="4571" y="51307"/>
                </a:lnTo>
                <a:lnTo>
                  <a:pt x="10159" y="51307"/>
                </a:lnTo>
                <a:lnTo>
                  <a:pt x="489535" y="48472"/>
                </a:lnTo>
                <a:lnTo>
                  <a:pt x="487425" y="38353"/>
                </a:lnTo>
                <a:lnTo>
                  <a:pt x="489412" y="28152"/>
                </a:lnTo>
                <a:close/>
              </a:path>
              <a:path w="563880" h="76200" extrusionOk="0">
                <a:moveTo>
                  <a:pt x="530987" y="27939"/>
                </a:moveTo>
                <a:lnTo>
                  <a:pt x="525398" y="27939"/>
                </a:lnTo>
                <a:lnTo>
                  <a:pt x="489412" y="28152"/>
                </a:lnTo>
                <a:lnTo>
                  <a:pt x="487425" y="38353"/>
                </a:lnTo>
                <a:lnTo>
                  <a:pt x="489535" y="48472"/>
                </a:lnTo>
                <a:lnTo>
                  <a:pt x="531113" y="48259"/>
                </a:lnTo>
                <a:lnTo>
                  <a:pt x="535685" y="43687"/>
                </a:lnTo>
                <a:lnTo>
                  <a:pt x="535558" y="32384"/>
                </a:lnTo>
                <a:lnTo>
                  <a:pt x="530987" y="27939"/>
                </a:lnTo>
                <a:close/>
              </a:path>
              <a:path w="563880" h="76200" extrusionOk="0">
                <a:moveTo>
                  <a:pt x="525271" y="0"/>
                </a:moveTo>
                <a:lnTo>
                  <a:pt x="510446" y="3081"/>
                </a:lnTo>
                <a:lnTo>
                  <a:pt x="498395" y="11318"/>
                </a:lnTo>
                <a:lnTo>
                  <a:pt x="490321" y="23485"/>
                </a:lnTo>
                <a:lnTo>
                  <a:pt x="489412" y="28152"/>
                </a:lnTo>
                <a:lnTo>
                  <a:pt x="561559" y="27939"/>
                </a:lnTo>
                <a:lnTo>
                  <a:pt x="560544" y="23074"/>
                </a:lnTo>
                <a:lnTo>
                  <a:pt x="552307" y="11017"/>
                </a:lnTo>
                <a:lnTo>
                  <a:pt x="540140" y="2913"/>
                </a:lnTo>
                <a:lnTo>
                  <a:pt x="525271" y="0"/>
                </a:lnTo>
                <a:close/>
              </a:path>
            </a:pathLst>
          </a:custGeom>
          <a:solidFill>
            <a:srgbClr val="6D6E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29"/>
          <p:cNvSpPr txBox="1"/>
          <p:nvPr/>
        </p:nvSpPr>
        <p:spPr>
          <a:xfrm>
            <a:off x="635000" y="1925320"/>
            <a:ext cx="2103120" cy="538480"/>
          </a:xfrm>
          <a:prstGeom prst="rect">
            <a:avLst/>
          </a:prstGeom>
          <a:solidFill>
            <a:srgbClr val="FFFFFF"/>
          </a:solidFill>
          <a:ln w="10150" cap="flat" cmpd="sng">
            <a:solidFill>
              <a:srgbClr val="6B707E"/>
            </a:solidFill>
            <a:prstDash val="solid"/>
            <a:round/>
            <a:headEnd type="none" w="sm" len="sm"/>
            <a:tailEnd type="none" w="sm" len="sm"/>
          </a:ln>
        </p:spPr>
        <p:txBody>
          <a:bodyPr spcFirstLastPara="1" wrap="square" lIns="0" tIns="82550" rIns="0" bIns="0" anchor="t" anchorCtr="0">
            <a:spAutoFit/>
          </a:bodyPr>
          <a:lstStyle/>
          <a:p>
            <a:pPr marL="86995" marR="0" lvl="0" indent="0" algn="l" rtl="0">
              <a:lnSpc>
                <a:spcPct val="100000"/>
              </a:lnSpc>
              <a:spcBef>
                <a:spcPts val="0"/>
              </a:spcBef>
              <a:spcAft>
                <a:spcPts val="0"/>
              </a:spcAft>
              <a:buNone/>
            </a:pPr>
            <a:r>
              <a:rPr lang="en-US" sz="1200">
                <a:solidFill>
                  <a:srgbClr val="29B974"/>
                </a:solidFill>
                <a:latin typeface="Trebuchet MS"/>
                <a:ea typeface="Trebuchet MS"/>
                <a:cs typeface="Trebuchet MS"/>
                <a:sym typeface="Trebuchet MS"/>
              </a:rPr>
              <a:t>Potential length – ~1000 Km</a:t>
            </a:r>
            <a:endParaRPr sz="1200">
              <a:solidFill>
                <a:schemeClr val="dk1"/>
              </a:solidFill>
              <a:latin typeface="Trebuchet MS"/>
              <a:ea typeface="Trebuchet MS"/>
              <a:cs typeface="Trebuchet MS"/>
              <a:sym typeface="Trebuchet MS"/>
            </a:endParaRPr>
          </a:p>
          <a:p>
            <a:pPr marL="86995" marR="0" lvl="0" indent="0" algn="l" rtl="0">
              <a:lnSpc>
                <a:spcPct val="100000"/>
              </a:lnSpc>
              <a:spcBef>
                <a:spcPts val="0"/>
              </a:spcBef>
              <a:spcAft>
                <a:spcPts val="0"/>
              </a:spcAft>
              <a:buNone/>
            </a:pPr>
            <a:r>
              <a:rPr lang="en-US" sz="1200">
                <a:solidFill>
                  <a:srgbClr val="29B974"/>
                </a:solidFill>
                <a:latin typeface="Trebuchet MS"/>
                <a:ea typeface="Trebuchet MS"/>
                <a:cs typeface="Trebuchet MS"/>
                <a:sym typeface="Trebuchet MS"/>
              </a:rPr>
              <a:t># of destinations – 5-6</a:t>
            </a:r>
            <a:endParaRPr sz="1200">
              <a:solidFill>
                <a:schemeClr val="dk1"/>
              </a:solidFill>
              <a:latin typeface="Trebuchet MS"/>
              <a:ea typeface="Trebuchet MS"/>
              <a:cs typeface="Trebuchet MS"/>
              <a:sym typeface="Trebuchet MS"/>
            </a:endParaRPr>
          </a:p>
        </p:txBody>
      </p:sp>
      <p:sp>
        <p:nvSpPr>
          <p:cNvPr id="407" name="Google Shape;407;p29"/>
          <p:cNvSpPr txBox="1"/>
          <p:nvPr/>
        </p:nvSpPr>
        <p:spPr>
          <a:xfrm>
            <a:off x="735965" y="6204584"/>
            <a:ext cx="7561580" cy="459740"/>
          </a:xfrm>
          <a:prstGeom prst="rect">
            <a:avLst/>
          </a:prstGeom>
          <a:noFill/>
          <a:ln>
            <a:noFill/>
          </a:ln>
        </p:spPr>
        <p:txBody>
          <a:bodyPr spcFirstLastPara="1" wrap="square" lIns="0" tIns="39350" rIns="0" bIns="0" anchor="t" anchorCtr="0">
            <a:spAutoFit/>
          </a:bodyPr>
          <a:lstStyle/>
          <a:p>
            <a:pPr marL="12700" marR="5080" lvl="0" indent="0" algn="l" rtl="0">
              <a:lnSpc>
                <a:spcPct val="99047"/>
              </a:lnSpc>
              <a:spcBef>
                <a:spcPts val="0"/>
              </a:spcBef>
              <a:spcAft>
                <a:spcPts val="0"/>
              </a:spcAft>
              <a:buNone/>
            </a:pPr>
            <a:r>
              <a:rPr lang="en-US" sz="1050" dirty="0">
                <a:solidFill>
                  <a:srgbClr val="7E7E7E"/>
                </a:solidFill>
                <a:latin typeface="Trebuchet MS"/>
                <a:ea typeface="Trebuchet MS"/>
                <a:cs typeface="Trebuchet MS"/>
                <a:sym typeface="Trebuchet MS"/>
              </a:rPr>
              <a:t>Note: Ministry of Tourism has sanctioned development of Sindhudurg &amp; Goa under coastal circuit scheme; </a:t>
            </a:r>
            <a:r>
              <a:rPr lang="en-US" sz="1050" dirty="0" err="1">
                <a:solidFill>
                  <a:srgbClr val="7E7E7E"/>
                </a:solidFill>
                <a:latin typeface="Trebuchet MS"/>
                <a:ea typeface="Trebuchet MS"/>
                <a:cs typeface="Trebuchet MS"/>
                <a:sym typeface="Trebuchet MS"/>
              </a:rPr>
              <a:t>Kannur</a:t>
            </a:r>
            <a:r>
              <a:rPr lang="en-US" sz="1050" dirty="0">
                <a:solidFill>
                  <a:srgbClr val="7E7E7E"/>
                </a:solidFill>
                <a:latin typeface="Trebuchet MS"/>
                <a:ea typeface="Trebuchet MS"/>
                <a:cs typeface="Trebuchet MS"/>
                <a:sym typeface="Trebuchet MS"/>
              </a:rPr>
              <a:t> &amp; Kozhikode are  promoted by Kerala Tourism Department</a:t>
            </a:r>
            <a:endParaRPr sz="1050">
              <a:solidFill>
                <a:schemeClr val="dk1"/>
              </a:solidFill>
              <a:latin typeface="Trebuchet MS"/>
              <a:ea typeface="Trebuchet MS"/>
              <a:cs typeface="Trebuchet MS"/>
              <a:sym typeface="Trebuchet MS"/>
            </a:endParaRPr>
          </a:p>
          <a:p>
            <a:pPr marL="12700" marR="0" lvl="0" indent="0" algn="l" rtl="0">
              <a:lnSpc>
                <a:spcPct val="107142"/>
              </a:lnSpc>
              <a:spcBef>
                <a:spcPts val="0"/>
              </a:spcBef>
              <a:spcAft>
                <a:spcPts val="0"/>
              </a:spcAft>
              <a:buNone/>
            </a:pPr>
            <a:r>
              <a:rPr lang="en-US" sz="1050" dirty="0">
                <a:solidFill>
                  <a:srgbClr val="7E7E7E"/>
                </a:solidFill>
                <a:latin typeface="Trebuchet MS"/>
                <a:ea typeface="Trebuchet MS"/>
                <a:cs typeface="Trebuchet MS"/>
                <a:sym typeface="Trebuchet MS"/>
              </a:rPr>
              <a:t>Source: Ministry of Tourism; Kerala Tourism Department; BCG Analysis</a:t>
            </a:r>
            <a:endParaRPr sz="1050">
              <a:solidFill>
                <a:schemeClr val="dk1"/>
              </a:solidFill>
              <a:latin typeface="Trebuchet MS"/>
              <a:ea typeface="Trebuchet MS"/>
              <a:cs typeface="Trebuchet MS"/>
              <a:sym typeface="Trebuchet MS"/>
            </a:endParaRPr>
          </a:p>
        </p:txBody>
      </p:sp>
      <p:sp>
        <p:nvSpPr>
          <p:cNvPr id="408" name="Google Shape;408;p29"/>
          <p:cNvSpPr/>
          <p:nvPr/>
        </p:nvSpPr>
        <p:spPr>
          <a:xfrm>
            <a:off x="20320" y="0"/>
            <a:ext cx="6675120" cy="254000"/>
          </a:xfrm>
          <a:custGeom>
            <a:avLst/>
            <a:gdLst/>
            <a:ahLst/>
            <a:cxnLst/>
            <a:rect l="l" t="t" r="r" b="b"/>
            <a:pathLst>
              <a:path w="6675120" h="254000" extrusionOk="0">
                <a:moveTo>
                  <a:pt x="0" y="254000"/>
                </a:moveTo>
                <a:lnTo>
                  <a:pt x="6675120" y="254000"/>
                </a:lnTo>
                <a:lnTo>
                  <a:pt x="6675120" y="0"/>
                </a:lnTo>
                <a:lnTo>
                  <a:pt x="0" y="0"/>
                </a:lnTo>
                <a:lnTo>
                  <a:pt x="0" y="254000"/>
                </a:lnTo>
                <a:close/>
              </a:path>
            </a:pathLst>
          </a:custGeom>
          <a:solidFill>
            <a:srgbClr val="F1F1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29"/>
          <p:cNvSpPr txBox="1">
            <a:spLocks noGrp="1"/>
          </p:cNvSpPr>
          <p:nvPr>
            <p:ph type="sldNum" idx="12"/>
          </p:nvPr>
        </p:nvSpPr>
        <p:spPr>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pPr marL="25400" lvl="0" indent="0" algn="l" rtl="0">
                <a:lnSpc>
                  <a:spcPct val="100000"/>
                </a:lnSpc>
                <a:spcBef>
                  <a:spcPts val="0"/>
                </a:spcBef>
                <a:spcAft>
                  <a:spcPts val="0"/>
                </a:spcAft>
                <a:buNone/>
              </a:pPr>
              <a:t>24</a:t>
            </a:fld>
            <a:endParaRPr/>
          </a:p>
        </p:txBody>
      </p:sp>
      <p:sp>
        <p:nvSpPr>
          <p:cNvPr id="43" name="Left Arrow 42">
            <a:hlinkClick r:id="rId6" action="ppaction://hlinksldjump"/>
          </p:cNvPr>
          <p:cNvSpPr/>
          <p:nvPr/>
        </p:nvSpPr>
        <p:spPr>
          <a:xfrm>
            <a:off x="10058400" y="678872"/>
            <a:ext cx="942109" cy="3740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0"/>
          <p:cNvSpPr/>
          <p:nvPr/>
        </p:nvSpPr>
        <p:spPr>
          <a:xfrm>
            <a:off x="3550920" y="1569719"/>
            <a:ext cx="2722880" cy="4775200"/>
          </a:xfrm>
          <a:custGeom>
            <a:avLst/>
            <a:gdLst/>
            <a:ahLst/>
            <a:cxnLst/>
            <a:rect l="l" t="t" r="r" b="b"/>
            <a:pathLst>
              <a:path w="2722879" h="4775200" extrusionOk="0">
                <a:moveTo>
                  <a:pt x="1827910" y="4102100"/>
                </a:moveTo>
                <a:lnTo>
                  <a:pt x="1802638" y="4102100"/>
                </a:lnTo>
                <a:lnTo>
                  <a:pt x="1790064" y="4114800"/>
                </a:lnTo>
                <a:lnTo>
                  <a:pt x="1802638" y="4152900"/>
                </a:lnTo>
                <a:lnTo>
                  <a:pt x="1916049" y="4216400"/>
                </a:lnTo>
                <a:lnTo>
                  <a:pt x="1953894" y="4292600"/>
                </a:lnTo>
                <a:lnTo>
                  <a:pt x="2016887" y="4356100"/>
                </a:lnTo>
                <a:lnTo>
                  <a:pt x="2092578" y="4445000"/>
                </a:lnTo>
                <a:lnTo>
                  <a:pt x="2105152" y="4483100"/>
                </a:lnTo>
                <a:lnTo>
                  <a:pt x="2155570" y="4533900"/>
                </a:lnTo>
                <a:lnTo>
                  <a:pt x="2243835" y="4660900"/>
                </a:lnTo>
                <a:lnTo>
                  <a:pt x="2281681" y="4699000"/>
                </a:lnTo>
                <a:lnTo>
                  <a:pt x="2395092" y="4775200"/>
                </a:lnTo>
                <a:lnTo>
                  <a:pt x="2458212" y="4775200"/>
                </a:lnTo>
                <a:lnTo>
                  <a:pt x="2458212" y="4737100"/>
                </a:lnTo>
                <a:lnTo>
                  <a:pt x="2470784" y="4724400"/>
                </a:lnTo>
                <a:lnTo>
                  <a:pt x="2483357" y="4699000"/>
                </a:lnTo>
                <a:lnTo>
                  <a:pt x="2495930" y="4660900"/>
                </a:lnTo>
                <a:lnTo>
                  <a:pt x="2508630" y="4648200"/>
                </a:lnTo>
                <a:lnTo>
                  <a:pt x="2508630" y="4635500"/>
                </a:lnTo>
                <a:lnTo>
                  <a:pt x="2495930" y="4610100"/>
                </a:lnTo>
                <a:lnTo>
                  <a:pt x="2495930" y="4572000"/>
                </a:lnTo>
                <a:lnTo>
                  <a:pt x="2546400" y="4572000"/>
                </a:lnTo>
                <a:lnTo>
                  <a:pt x="2584195" y="4533900"/>
                </a:lnTo>
                <a:lnTo>
                  <a:pt x="2584195" y="4521200"/>
                </a:lnTo>
                <a:lnTo>
                  <a:pt x="2571622" y="4508500"/>
                </a:lnTo>
                <a:lnTo>
                  <a:pt x="2559050" y="4470400"/>
                </a:lnTo>
                <a:lnTo>
                  <a:pt x="2495930" y="4445000"/>
                </a:lnTo>
                <a:lnTo>
                  <a:pt x="2495930" y="4432300"/>
                </a:lnTo>
                <a:lnTo>
                  <a:pt x="2483357" y="4419600"/>
                </a:lnTo>
                <a:lnTo>
                  <a:pt x="2483357" y="4368800"/>
                </a:lnTo>
                <a:lnTo>
                  <a:pt x="2470784" y="4368800"/>
                </a:lnTo>
                <a:lnTo>
                  <a:pt x="2470784" y="4343400"/>
                </a:lnTo>
                <a:lnTo>
                  <a:pt x="2483357" y="4330700"/>
                </a:lnTo>
                <a:lnTo>
                  <a:pt x="2521204" y="4254500"/>
                </a:lnTo>
                <a:lnTo>
                  <a:pt x="2559050" y="4191000"/>
                </a:lnTo>
                <a:lnTo>
                  <a:pt x="2559050" y="4178300"/>
                </a:lnTo>
                <a:lnTo>
                  <a:pt x="2546350" y="4178300"/>
                </a:lnTo>
                <a:lnTo>
                  <a:pt x="2546350" y="4165600"/>
                </a:lnTo>
                <a:lnTo>
                  <a:pt x="2521204" y="4165600"/>
                </a:lnTo>
                <a:lnTo>
                  <a:pt x="2508630" y="4152900"/>
                </a:lnTo>
                <a:lnTo>
                  <a:pt x="2495994" y="4127500"/>
                </a:lnTo>
                <a:lnTo>
                  <a:pt x="1840483" y="4127500"/>
                </a:lnTo>
                <a:lnTo>
                  <a:pt x="1827910" y="4102100"/>
                </a:lnTo>
                <a:close/>
              </a:path>
              <a:path w="2722879" h="4775200" extrusionOk="0">
                <a:moveTo>
                  <a:pt x="2546400" y="4572000"/>
                </a:moveTo>
                <a:lnTo>
                  <a:pt x="2508630" y="4572000"/>
                </a:lnTo>
                <a:lnTo>
                  <a:pt x="2508630" y="4597400"/>
                </a:lnTo>
                <a:lnTo>
                  <a:pt x="2521204" y="4597400"/>
                </a:lnTo>
                <a:lnTo>
                  <a:pt x="2546400" y="4572000"/>
                </a:lnTo>
                <a:close/>
              </a:path>
              <a:path w="2722879" h="4775200" extrusionOk="0">
                <a:moveTo>
                  <a:pt x="2458212" y="4013200"/>
                </a:moveTo>
                <a:lnTo>
                  <a:pt x="1928749" y="4013200"/>
                </a:lnTo>
                <a:lnTo>
                  <a:pt x="1928749" y="4025900"/>
                </a:lnTo>
                <a:lnTo>
                  <a:pt x="1916049" y="4025900"/>
                </a:lnTo>
                <a:lnTo>
                  <a:pt x="1890902" y="4038600"/>
                </a:lnTo>
                <a:lnTo>
                  <a:pt x="1916049" y="4038600"/>
                </a:lnTo>
                <a:lnTo>
                  <a:pt x="1928749" y="4064000"/>
                </a:lnTo>
                <a:lnTo>
                  <a:pt x="1853056" y="4064000"/>
                </a:lnTo>
                <a:lnTo>
                  <a:pt x="1840483" y="4076700"/>
                </a:lnTo>
                <a:lnTo>
                  <a:pt x="1840483" y="4089400"/>
                </a:lnTo>
                <a:lnTo>
                  <a:pt x="1827910" y="4102100"/>
                </a:lnTo>
                <a:lnTo>
                  <a:pt x="1878329" y="4102100"/>
                </a:lnTo>
                <a:lnTo>
                  <a:pt x="1865629" y="4114800"/>
                </a:lnTo>
                <a:lnTo>
                  <a:pt x="1853056" y="4114800"/>
                </a:lnTo>
                <a:lnTo>
                  <a:pt x="1840483" y="4127500"/>
                </a:lnTo>
                <a:lnTo>
                  <a:pt x="2495994" y="4127500"/>
                </a:lnTo>
                <a:lnTo>
                  <a:pt x="2483357" y="4102100"/>
                </a:lnTo>
                <a:lnTo>
                  <a:pt x="2470784" y="4038600"/>
                </a:lnTo>
                <a:lnTo>
                  <a:pt x="2458212" y="4025900"/>
                </a:lnTo>
                <a:lnTo>
                  <a:pt x="2458212" y="4013200"/>
                </a:lnTo>
                <a:close/>
              </a:path>
              <a:path w="2722879" h="4775200" extrusionOk="0">
                <a:moveTo>
                  <a:pt x="2575856" y="3835400"/>
                </a:moveTo>
                <a:lnTo>
                  <a:pt x="1739645" y="3835400"/>
                </a:lnTo>
                <a:lnTo>
                  <a:pt x="1739645" y="3898900"/>
                </a:lnTo>
                <a:lnTo>
                  <a:pt x="1701800" y="3898900"/>
                </a:lnTo>
                <a:lnTo>
                  <a:pt x="1752218" y="4000500"/>
                </a:lnTo>
                <a:lnTo>
                  <a:pt x="1764791" y="4013200"/>
                </a:lnTo>
                <a:lnTo>
                  <a:pt x="1764791" y="4025900"/>
                </a:lnTo>
                <a:lnTo>
                  <a:pt x="1777491" y="4038600"/>
                </a:lnTo>
                <a:lnTo>
                  <a:pt x="1777491" y="4076700"/>
                </a:lnTo>
                <a:lnTo>
                  <a:pt x="1790064" y="4089400"/>
                </a:lnTo>
                <a:lnTo>
                  <a:pt x="1790064" y="4064000"/>
                </a:lnTo>
                <a:lnTo>
                  <a:pt x="1802638" y="4038600"/>
                </a:lnTo>
                <a:lnTo>
                  <a:pt x="1827910" y="4025900"/>
                </a:lnTo>
                <a:lnTo>
                  <a:pt x="1878329" y="4025900"/>
                </a:lnTo>
                <a:lnTo>
                  <a:pt x="1890902" y="4013200"/>
                </a:lnTo>
                <a:lnTo>
                  <a:pt x="2470784" y="4013200"/>
                </a:lnTo>
                <a:lnTo>
                  <a:pt x="2508630" y="3987800"/>
                </a:lnTo>
                <a:lnTo>
                  <a:pt x="2521204" y="3949700"/>
                </a:lnTo>
                <a:lnTo>
                  <a:pt x="2559050" y="3898900"/>
                </a:lnTo>
                <a:lnTo>
                  <a:pt x="1714372" y="3898900"/>
                </a:lnTo>
                <a:lnTo>
                  <a:pt x="1714372" y="3886200"/>
                </a:lnTo>
                <a:lnTo>
                  <a:pt x="2562411" y="3886200"/>
                </a:lnTo>
                <a:lnTo>
                  <a:pt x="2575856" y="3835400"/>
                </a:lnTo>
                <a:close/>
              </a:path>
              <a:path w="2722879" h="4775200" extrusionOk="0">
                <a:moveTo>
                  <a:pt x="1840483" y="4025900"/>
                </a:moveTo>
                <a:lnTo>
                  <a:pt x="1827910" y="4025900"/>
                </a:lnTo>
                <a:lnTo>
                  <a:pt x="1827910" y="4038600"/>
                </a:lnTo>
                <a:lnTo>
                  <a:pt x="1802638" y="4064000"/>
                </a:lnTo>
                <a:lnTo>
                  <a:pt x="1802638" y="4076700"/>
                </a:lnTo>
                <a:lnTo>
                  <a:pt x="1827910" y="4064000"/>
                </a:lnTo>
                <a:lnTo>
                  <a:pt x="1840483" y="4025900"/>
                </a:lnTo>
                <a:close/>
              </a:path>
              <a:path w="2722879" h="4775200" extrusionOk="0">
                <a:moveTo>
                  <a:pt x="1878329" y="4025900"/>
                </a:moveTo>
                <a:lnTo>
                  <a:pt x="1865629" y="4025900"/>
                </a:lnTo>
                <a:lnTo>
                  <a:pt x="1878329" y="4038600"/>
                </a:lnTo>
                <a:lnTo>
                  <a:pt x="1878329" y="4025900"/>
                </a:lnTo>
                <a:close/>
              </a:path>
              <a:path w="2722879" h="4775200" extrusionOk="0">
                <a:moveTo>
                  <a:pt x="1487551" y="2997199"/>
                </a:moveTo>
                <a:lnTo>
                  <a:pt x="1474851" y="3009899"/>
                </a:lnTo>
                <a:lnTo>
                  <a:pt x="1474851" y="3022599"/>
                </a:lnTo>
                <a:lnTo>
                  <a:pt x="1487551" y="3060699"/>
                </a:lnTo>
                <a:lnTo>
                  <a:pt x="1487551" y="3086099"/>
                </a:lnTo>
                <a:lnTo>
                  <a:pt x="1512696" y="3149599"/>
                </a:lnTo>
                <a:lnTo>
                  <a:pt x="1550542" y="3314700"/>
                </a:lnTo>
                <a:lnTo>
                  <a:pt x="1525269" y="3352800"/>
                </a:lnTo>
                <a:lnTo>
                  <a:pt x="1563115" y="3492500"/>
                </a:lnTo>
                <a:lnTo>
                  <a:pt x="1600962" y="3670300"/>
                </a:lnTo>
                <a:lnTo>
                  <a:pt x="1689227" y="3860800"/>
                </a:lnTo>
                <a:lnTo>
                  <a:pt x="1701800" y="3860800"/>
                </a:lnTo>
                <a:lnTo>
                  <a:pt x="1689227" y="3848100"/>
                </a:lnTo>
                <a:lnTo>
                  <a:pt x="1663953" y="3771900"/>
                </a:lnTo>
                <a:lnTo>
                  <a:pt x="1663953" y="3759200"/>
                </a:lnTo>
                <a:lnTo>
                  <a:pt x="2596023" y="3759200"/>
                </a:lnTo>
                <a:lnTo>
                  <a:pt x="2609468" y="3708400"/>
                </a:lnTo>
                <a:lnTo>
                  <a:pt x="2647188" y="3657600"/>
                </a:lnTo>
                <a:lnTo>
                  <a:pt x="2672460" y="3581400"/>
                </a:lnTo>
                <a:lnTo>
                  <a:pt x="2672460" y="3568700"/>
                </a:lnTo>
                <a:lnTo>
                  <a:pt x="2685033" y="3556000"/>
                </a:lnTo>
                <a:lnTo>
                  <a:pt x="2722879" y="3530600"/>
                </a:lnTo>
                <a:lnTo>
                  <a:pt x="2722879" y="3505200"/>
                </a:lnTo>
                <a:lnTo>
                  <a:pt x="2697606" y="3492500"/>
                </a:lnTo>
                <a:lnTo>
                  <a:pt x="1701800" y="3492500"/>
                </a:lnTo>
                <a:lnTo>
                  <a:pt x="1689227" y="3479800"/>
                </a:lnTo>
                <a:lnTo>
                  <a:pt x="1676527" y="3479800"/>
                </a:lnTo>
                <a:lnTo>
                  <a:pt x="1613534" y="3467100"/>
                </a:lnTo>
                <a:lnTo>
                  <a:pt x="1600962" y="3467100"/>
                </a:lnTo>
                <a:lnTo>
                  <a:pt x="1600962" y="3454400"/>
                </a:lnTo>
                <a:lnTo>
                  <a:pt x="1613534" y="3365500"/>
                </a:lnTo>
                <a:lnTo>
                  <a:pt x="1626107" y="3352800"/>
                </a:lnTo>
                <a:lnTo>
                  <a:pt x="1626107" y="3314700"/>
                </a:lnTo>
                <a:lnTo>
                  <a:pt x="1651380" y="3302000"/>
                </a:lnTo>
                <a:lnTo>
                  <a:pt x="1613534" y="3276600"/>
                </a:lnTo>
                <a:lnTo>
                  <a:pt x="1588389" y="3276600"/>
                </a:lnTo>
                <a:lnTo>
                  <a:pt x="1566726" y="3124199"/>
                </a:lnTo>
                <a:lnTo>
                  <a:pt x="1512696" y="3124199"/>
                </a:lnTo>
                <a:lnTo>
                  <a:pt x="1525269" y="3111499"/>
                </a:lnTo>
                <a:lnTo>
                  <a:pt x="1525269" y="3098799"/>
                </a:lnTo>
                <a:lnTo>
                  <a:pt x="1512696" y="3098799"/>
                </a:lnTo>
                <a:lnTo>
                  <a:pt x="1500124" y="3086099"/>
                </a:lnTo>
                <a:lnTo>
                  <a:pt x="1500124" y="3047999"/>
                </a:lnTo>
                <a:lnTo>
                  <a:pt x="1525269" y="3047999"/>
                </a:lnTo>
                <a:lnTo>
                  <a:pt x="1525269" y="3035299"/>
                </a:lnTo>
                <a:lnTo>
                  <a:pt x="1512696" y="3009899"/>
                </a:lnTo>
                <a:lnTo>
                  <a:pt x="1487551" y="2997199"/>
                </a:lnTo>
                <a:close/>
              </a:path>
              <a:path w="2722879" h="4775200" extrusionOk="0">
                <a:moveTo>
                  <a:pt x="2596023" y="3759200"/>
                </a:moveTo>
                <a:lnTo>
                  <a:pt x="1676527" y="3759200"/>
                </a:lnTo>
                <a:lnTo>
                  <a:pt x="1689227" y="3797300"/>
                </a:lnTo>
                <a:lnTo>
                  <a:pt x="1714372" y="3860800"/>
                </a:lnTo>
                <a:lnTo>
                  <a:pt x="1714372" y="3848100"/>
                </a:lnTo>
                <a:lnTo>
                  <a:pt x="1739645" y="3835400"/>
                </a:lnTo>
                <a:lnTo>
                  <a:pt x="2575856" y="3835400"/>
                </a:lnTo>
                <a:lnTo>
                  <a:pt x="2596023" y="3759200"/>
                </a:lnTo>
                <a:close/>
              </a:path>
              <a:path w="2722879" h="4775200" extrusionOk="0">
                <a:moveTo>
                  <a:pt x="2647188" y="3403600"/>
                </a:moveTo>
                <a:lnTo>
                  <a:pt x="2609468" y="3403600"/>
                </a:lnTo>
                <a:lnTo>
                  <a:pt x="2559050" y="3416300"/>
                </a:lnTo>
                <a:lnTo>
                  <a:pt x="1714372" y="3416300"/>
                </a:lnTo>
                <a:lnTo>
                  <a:pt x="1752218" y="3454400"/>
                </a:lnTo>
                <a:lnTo>
                  <a:pt x="1739645" y="3479800"/>
                </a:lnTo>
                <a:lnTo>
                  <a:pt x="1701800" y="3492500"/>
                </a:lnTo>
                <a:lnTo>
                  <a:pt x="2697606" y="3492500"/>
                </a:lnTo>
                <a:lnTo>
                  <a:pt x="2672460" y="3454400"/>
                </a:lnTo>
                <a:lnTo>
                  <a:pt x="2659888" y="3441700"/>
                </a:lnTo>
                <a:lnTo>
                  <a:pt x="2659888" y="3416300"/>
                </a:lnTo>
                <a:lnTo>
                  <a:pt x="2647188" y="3403600"/>
                </a:lnTo>
                <a:close/>
              </a:path>
              <a:path w="2722879" h="4775200" extrusionOk="0">
                <a:moveTo>
                  <a:pt x="2506647" y="3263900"/>
                </a:moveTo>
                <a:lnTo>
                  <a:pt x="1651380" y="3263900"/>
                </a:lnTo>
                <a:lnTo>
                  <a:pt x="1663953" y="3276600"/>
                </a:lnTo>
                <a:lnTo>
                  <a:pt x="1663953" y="3416300"/>
                </a:lnTo>
                <a:lnTo>
                  <a:pt x="1676527" y="3441700"/>
                </a:lnTo>
                <a:lnTo>
                  <a:pt x="1701800" y="3416300"/>
                </a:lnTo>
                <a:lnTo>
                  <a:pt x="2546350" y="3416300"/>
                </a:lnTo>
                <a:lnTo>
                  <a:pt x="2521204" y="3403600"/>
                </a:lnTo>
                <a:lnTo>
                  <a:pt x="2508630" y="3403600"/>
                </a:lnTo>
                <a:lnTo>
                  <a:pt x="2495930" y="3390900"/>
                </a:lnTo>
                <a:lnTo>
                  <a:pt x="2483357" y="3390900"/>
                </a:lnTo>
                <a:lnTo>
                  <a:pt x="2483357" y="3365500"/>
                </a:lnTo>
                <a:lnTo>
                  <a:pt x="2506647" y="3263900"/>
                </a:lnTo>
                <a:close/>
              </a:path>
              <a:path w="2722879" h="4775200" extrusionOk="0">
                <a:moveTo>
                  <a:pt x="1575689" y="3098799"/>
                </a:moveTo>
                <a:lnTo>
                  <a:pt x="1563115" y="3098799"/>
                </a:lnTo>
                <a:lnTo>
                  <a:pt x="1588389" y="3149599"/>
                </a:lnTo>
                <a:lnTo>
                  <a:pt x="1588389" y="3276600"/>
                </a:lnTo>
                <a:lnTo>
                  <a:pt x="1613534" y="3276600"/>
                </a:lnTo>
                <a:lnTo>
                  <a:pt x="1613534" y="3263900"/>
                </a:lnTo>
                <a:lnTo>
                  <a:pt x="1600962" y="3200399"/>
                </a:lnTo>
                <a:lnTo>
                  <a:pt x="1600962" y="3136899"/>
                </a:lnTo>
                <a:lnTo>
                  <a:pt x="1588389" y="3111499"/>
                </a:lnTo>
                <a:lnTo>
                  <a:pt x="1575689" y="3098799"/>
                </a:lnTo>
                <a:close/>
              </a:path>
              <a:path w="2722879" h="4775200" extrusionOk="0">
                <a:moveTo>
                  <a:pt x="2559050" y="2997199"/>
                </a:moveTo>
                <a:lnTo>
                  <a:pt x="1563115" y="2997199"/>
                </a:lnTo>
                <a:lnTo>
                  <a:pt x="1563115" y="3009899"/>
                </a:lnTo>
                <a:lnTo>
                  <a:pt x="1600962" y="3047999"/>
                </a:lnTo>
                <a:lnTo>
                  <a:pt x="1600962" y="3060699"/>
                </a:lnTo>
                <a:lnTo>
                  <a:pt x="1626107" y="3098799"/>
                </a:lnTo>
                <a:lnTo>
                  <a:pt x="1651380" y="3124199"/>
                </a:lnTo>
                <a:lnTo>
                  <a:pt x="1651380" y="3136899"/>
                </a:lnTo>
                <a:lnTo>
                  <a:pt x="1626107" y="3149599"/>
                </a:lnTo>
                <a:lnTo>
                  <a:pt x="1626107" y="3213099"/>
                </a:lnTo>
                <a:lnTo>
                  <a:pt x="1651380" y="3225799"/>
                </a:lnTo>
                <a:lnTo>
                  <a:pt x="1651380" y="3238499"/>
                </a:lnTo>
                <a:lnTo>
                  <a:pt x="1626107" y="3263900"/>
                </a:lnTo>
                <a:lnTo>
                  <a:pt x="1651380" y="3276600"/>
                </a:lnTo>
                <a:lnTo>
                  <a:pt x="1651380" y="3263900"/>
                </a:lnTo>
                <a:lnTo>
                  <a:pt x="2506647" y="3263900"/>
                </a:lnTo>
                <a:lnTo>
                  <a:pt x="2521204" y="3200399"/>
                </a:lnTo>
                <a:lnTo>
                  <a:pt x="2546350" y="3187699"/>
                </a:lnTo>
                <a:lnTo>
                  <a:pt x="2546350" y="3174999"/>
                </a:lnTo>
                <a:lnTo>
                  <a:pt x="2521204" y="3136899"/>
                </a:lnTo>
                <a:lnTo>
                  <a:pt x="2521204" y="3086099"/>
                </a:lnTo>
                <a:lnTo>
                  <a:pt x="2559050" y="3022599"/>
                </a:lnTo>
                <a:lnTo>
                  <a:pt x="2559050" y="2997199"/>
                </a:lnTo>
                <a:close/>
              </a:path>
              <a:path w="2722879" h="4775200" extrusionOk="0">
                <a:moveTo>
                  <a:pt x="1550542" y="3086099"/>
                </a:moveTo>
                <a:lnTo>
                  <a:pt x="1550542" y="3111499"/>
                </a:lnTo>
                <a:lnTo>
                  <a:pt x="1525269" y="3124199"/>
                </a:lnTo>
                <a:lnTo>
                  <a:pt x="1566726" y="3124199"/>
                </a:lnTo>
                <a:lnTo>
                  <a:pt x="1563115" y="3098799"/>
                </a:lnTo>
                <a:lnTo>
                  <a:pt x="1550542" y="3086099"/>
                </a:lnTo>
                <a:close/>
              </a:path>
              <a:path w="2722879" h="4775200" extrusionOk="0">
                <a:moveTo>
                  <a:pt x="1525269" y="3060699"/>
                </a:moveTo>
                <a:lnTo>
                  <a:pt x="1512696" y="3086099"/>
                </a:lnTo>
                <a:lnTo>
                  <a:pt x="1512696" y="3098799"/>
                </a:lnTo>
                <a:lnTo>
                  <a:pt x="1525269" y="3098799"/>
                </a:lnTo>
                <a:lnTo>
                  <a:pt x="1525269" y="3060699"/>
                </a:lnTo>
                <a:close/>
              </a:path>
              <a:path w="2722879" h="4775200" extrusionOk="0">
                <a:moveTo>
                  <a:pt x="2559018" y="2793999"/>
                </a:moveTo>
                <a:lnTo>
                  <a:pt x="1462277" y="2793999"/>
                </a:lnTo>
                <a:lnTo>
                  <a:pt x="1462277" y="2832099"/>
                </a:lnTo>
                <a:lnTo>
                  <a:pt x="1474851" y="2832099"/>
                </a:lnTo>
                <a:lnTo>
                  <a:pt x="1474851" y="2844799"/>
                </a:lnTo>
                <a:lnTo>
                  <a:pt x="1487551" y="2844799"/>
                </a:lnTo>
                <a:lnTo>
                  <a:pt x="1500124" y="2908299"/>
                </a:lnTo>
                <a:lnTo>
                  <a:pt x="1512696" y="2920999"/>
                </a:lnTo>
                <a:lnTo>
                  <a:pt x="1512696" y="2971799"/>
                </a:lnTo>
                <a:lnTo>
                  <a:pt x="1525269" y="3009899"/>
                </a:lnTo>
                <a:lnTo>
                  <a:pt x="1563115" y="2997199"/>
                </a:lnTo>
                <a:lnTo>
                  <a:pt x="2559050" y="2997199"/>
                </a:lnTo>
                <a:lnTo>
                  <a:pt x="2546350" y="2933699"/>
                </a:lnTo>
                <a:lnTo>
                  <a:pt x="2521204" y="2882899"/>
                </a:lnTo>
                <a:lnTo>
                  <a:pt x="2521204" y="2870199"/>
                </a:lnTo>
                <a:lnTo>
                  <a:pt x="2559018" y="2793999"/>
                </a:lnTo>
                <a:close/>
              </a:path>
              <a:path w="2722879" h="4775200" extrusionOk="0">
                <a:moveTo>
                  <a:pt x="1474851" y="2946336"/>
                </a:moveTo>
                <a:lnTo>
                  <a:pt x="1487551" y="2959099"/>
                </a:lnTo>
                <a:lnTo>
                  <a:pt x="1474851" y="2946336"/>
                </a:lnTo>
                <a:close/>
              </a:path>
              <a:path w="2722879" h="4775200" extrusionOk="0">
                <a:moveTo>
                  <a:pt x="2205990" y="2692399"/>
                </a:moveTo>
                <a:lnTo>
                  <a:pt x="1474851" y="2692399"/>
                </a:lnTo>
                <a:lnTo>
                  <a:pt x="1487551" y="2705099"/>
                </a:lnTo>
                <a:lnTo>
                  <a:pt x="1474851" y="2730499"/>
                </a:lnTo>
                <a:lnTo>
                  <a:pt x="1462277" y="2743199"/>
                </a:lnTo>
                <a:lnTo>
                  <a:pt x="1411858" y="2768599"/>
                </a:lnTo>
                <a:lnTo>
                  <a:pt x="1411858" y="2844799"/>
                </a:lnTo>
                <a:lnTo>
                  <a:pt x="1462277" y="2933699"/>
                </a:lnTo>
                <a:lnTo>
                  <a:pt x="1474851" y="2946336"/>
                </a:lnTo>
                <a:lnTo>
                  <a:pt x="1474851" y="2882899"/>
                </a:lnTo>
                <a:lnTo>
                  <a:pt x="1462277" y="2857499"/>
                </a:lnTo>
                <a:lnTo>
                  <a:pt x="1462277" y="2844799"/>
                </a:lnTo>
                <a:lnTo>
                  <a:pt x="1437131" y="2832099"/>
                </a:lnTo>
                <a:lnTo>
                  <a:pt x="1462277" y="2793999"/>
                </a:lnTo>
                <a:lnTo>
                  <a:pt x="2559018" y="2793999"/>
                </a:lnTo>
                <a:lnTo>
                  <a:pt x="2571622" y="2768599"/>
                </a:lnTo>
                <a:lnTo>
                  <a:pt x="2584195" y="2755899"/>
                </a:lnTo>
                <a:lnTo>
                  <a:pt x="2584195" y="2743199"/>
                </a:lnTo>
                <a:lnTo>
                  <a:pt x="2571622" y="2730499"/>
                </a:lnTo>
                <a:lnTo>
                  <a:pt x="2559050" y="2705099"/>
                </a:lnTo>
                <a:lnTo>
                  <a:pt x="2218690" y="2705099"/>
                </a:lnTo>
                <a:lnTo>
                  <a:pt x="2205990" y="2692399"/>
                </a:lnTo>
                <a:close/>
              </a:path>
              <a:path w="2722879" h="4775200" extrusionOk="0">
                <a:moveTo>
                  <a:pt x="1758505" y="1498600"/>
                </a:moveTo>
                <a:lnTo>
                  <a:pt x="945388" y="1498600"/>
                </a:lnTo>
                <a:lnTo>
                  <a:pt x="958088" y="1511300"/>
                </a:lnTo>
                <a:lnTo>
                  <a:pt x="945388" y="1524000"/>
                </a:lnTo>
                <a:lnTo>
                  <a:pt x="945388" y="1549400"/>
                </a:lnTo>
                <a:lnTo>
                  <a:pt x="958088" y="1562100"/>
                </a:lnTo>
                <a:lnTo>
                  <a:pt x="1046352" y="1790700"/>
                </a:lnTo>
                <a:lnTo>
                  <a:pt x="1084071" y="1968500"/>
                </a:lnTo>
                <a:lnTo>
                  <a:pt x="1121917" y="2057399"/>
                </a:lnTo>
                <a:lnTo>
                  <a:pt x="1134490" y="2095499"/>
                </a:lnTo>
                <a:lnTo>
                  <a:pt x="1159764" y="2120899"/>
                </a:lnTo>
                <a:lnTo>
                  <a:pt x="1147190" y="2133599"/>
                </a:lnTo>
                <a:lnTo>
                  <a:pt x="1134490" y="2133599"/>
                </a:lnTo>
                <a:lnTo>
                  <a:pt x="1147190" y="2146299"/>
                </a:lnTo>
                <a:lnTo>
                  <a:pt x="1147190" y="2171699"/>
                </a:lnTo>
                <a:lnTo>
                  <a:pt x="1159764" y="2184399"/>
                </a:lnTo>
                <a:lnTo>
                  <a:pt x="1222755" y="2324099"/>
                </a:lnTo>
                <a:lnTo>
                  <a:pt x="1235328" y="2349499"/>
                </a:lnTo>
                <a:lnTo>
                  <a:pt x="1235328" y="2362199"/>
                </a:lnTo>
                <a:lnTo>
                  <a:pt x="1260602" y="2387599"/>
                </a:lnTo>
                <a:lnTo>
                  <a:pt x="1285747" y="2400299"/>
                </a:lnTo>
                <a:lnTo>
                  <a:pt x="1298447" y="2438399"/>
                </a:lnTo>
                <a:lnTo>
                  <a:pt x="1298447" y="2489199"/>
                </a:lnTo>
                <a:lnTo>
                  <a:pt x="1336166" y="2552699"/>
                </a:lnTo>
                <a:lnTo>
                  <a:pt x="1348866" y="2590799"/>
                </a:lnTo>
                <a:lnTo>
                  <a:pt x="1374013" y="2679699"/>
                </a:lnTo>
                <a:lnTo>
                  <a:pt x="1399285" y="2730499"/>
                </a:lnTo>
                <a:lnTo>
                  <a:pt x="1399285" y="2743199"/>
                </a:lnTo>
                <a:lnTo>
                  <a:pt x="1411858" y="2755899"/>
                </a:lnTo>
                <a:lnTo>
                  <a:pt x="1437131" y="2743199"/>
                </a:lnTo>
                <a:lnTo>
                  <a:pt x="1437131" y="2692399"/>
                </a:lnTo>
                <a:lnTo>
                  <a:pt x="1424431" y="2666999"/>
                </a:lnTo>
                <a:lnTo>
                  <a:pt x="2180843" y="2666999"/>
                </a:lnTo>
                <a:lnTo>
                  <a:pt x="2155570" y="2654299"/>
                </a:lnTo>
                <a:lnTo>
                  <a:pt x="2142997" y="2641599"/>
                </a:lnTo>
                <a:lnTo>
                  <a:pt x="2117852" y="2641599"/>
                </a:lnTo>
                <a:lnTo>
                  <a:pt x="2117852" y="2552699"/>
                </a:lnTo>
                <a:lnTo>
                  <a:pt x="2105152" y="2552699"/>
                </a:lnTo>
                <a:lnTo>
                  <a:pt x="2092578" y="2514599"/>
                </a:lnTo>
                <a:lnTo>
                  <a:pt x="2092578" y="2425699"/>
                </a:lnTo>
                <a:lnTo>
                  <a:pt x="2105152" y="2425699"/>
                </a:lnTo>
                <a:lnTo>
                  <a:pt x="2105152" y="2387599"/>
                </a:lnTo>
                <a:lnTo>
                  <a:pt x="2092578" y="2298699"/>
                </a:lnTo>
                <a:lnTo>
                  <a:pt x="2105152" y="2273299"/>
                </a:lnTo>
                <a:lnTo>
                  <a:pt x="2105152" y="2260599"/>
                </a:lnTo>
                <a:lnTo>
                  <a:pt x="2130425" y="2260599"/>
                </a:lnTo>
                <a:lnTo>
                  <a:pt x="2142997" y="2247899"/>
                </a:lnTo>
                <a:lnTo>
                  <a:pt x="2142997" y="2235199"/>
                </a:lnTo>
                <a:lnTo>
                  <a:pt x="2155570" y="2222499"/>
                </a:lnTo>
                <a:lnTo>
                  <a:pt x="2155570" y="2120899"/>
                </a:lnTo>
                <a:lnTo>
                  <a:pt x="2142997" y="2095499"/>
                </a:lnTo>
                <a:lnTo>
                  <a:pt x="2130425" y="2095499"/>
                </a:lnTo>
                <a:lnTo>
                  <a:pt x="2117852" y="2082799"/>
                </a:lnTo>
                <a:lnTo>
                  <a:pt x="2117852" y="2057399"/>
                </a:lnTo>
                <a:lnTo>
                  <a:pt x="2092578" y="2032000"/>
                </a:lnTo>
                <a:lnTo>
                  <a:pt x="2042159" y="1993900"/>
                </a:lnTo>
                <a:lnTo>
                  <a:pt x="1979167" y="1981200"/>
                </a:lnTo>
                <a:lnTo>
                  <a:pt x="1966467" y="1981200"/>
                </a:lnTo>
                <a:lnTo>
                  <a:pt x="1953894" y="1968500"/>
                </a:lnTo>
                <a:lnTo>
                  <a:pt x="1941321" y="1943100"/>
                </a:lnTo>
                <a:lnTo>
                  <a:pt x="1941321" y="1866900"/>
                </a:lnTo>
                <a:lnTo>
                  <a:pt x="1953894" y="1866900"/>
                </a:lnTo>
                <a:lnTo>
                  <a:pt x="1953894" y="1854200"/>
                </a:lnTo>
                <a:lnTo>
                  <a:pt x="2042159" y="1854200"/>
                </a:lnTo>
                <a:lnTo>
                  <a:pt x="2042159" y="1828800"/>
                </a:lnTo>
                <a:lnTo>
                  <a:pt x="2029587" y="1828800"/>
                </a:lnTo>
                <a:lnTo>
                  <a:pt x="2004314" y="1803400"/>
                </a:lnTo>
                <a:lnTo>
                  <a:pt x="2004314" y="1765300"/>
                </a:lnTo>
                <a:lnTo>
                  <a:pt x="1953894" y="1714500"/>
                </a:lnTo>
                <a:lnTo>
                  <a:pt x="1953894" y="1689100"/>
                </a:lnTo>
                <a:lnTo>
                  <a:pt x="1790064" y="1689100"/>
                </a:lnTo>
                <a:lnTo>
                  <a:pt x="1764791" y="1676400"/>
                </a:lnTo>
                <a:lnTo>
                  <a:pt x="1689227" y="1676400"/>
                </a:lnTo>
                <a:lnTo>
                  <a:pt x="1689227" y="1638300"/>
                </a:lnTo>
                <a:lnTo>
                  <a:pt x="1714372" y="1612900"/>
                </a:lnTo>
                <a:lnTo>
                  <a:pt x="1790064" y="1562100"/>
                </a:lnTo>
                <a:lnTo>
                  <a:pt x="1790064" y="1536700"/>
                </a:lnTo>
                <a:lnTo>
                  <a:pt x="1764791" y="1524000"/>
                </a:lnTo>
                <a:lnTo>
                  <a:pt x="1758505" y="1498600"/>
                </a:lnTo>
                <a:close/>
              </a:path>
              <a:path w="2722879" h="4775200" extrusionOk="0">
                <a:moveTo>
                  <a:pt x="2483357" y="2578099"/>
                </a:moveTo>
                <a:lnTo>
                  <a:pt x="2470784" y="2578099"/>
                </a:lnTo>
                <a:lnTo>
                  <a:pt x="2420366" y="2603499"/>
                </a:lnTo>
                <a:lnTo>
                  <a:pt x="2382519" y="2616199"/>
                </a:lnTo>
                <a:lnTo>
                  <a:pt x="2369946" y="2616199"/>
                </a:lnTo>
                <a:lnTo>
                  <a:pt x="2357246" y="2641599"/>
                </a:lnTo>
                <a:lnTo>
                  <a:pt x="2306828" y="2679699"/>
                </a:lnTo>
                <a:lnTo>
                  <a:pt x="2269108" y="2705099"/>
                </a:lnTo>
                <a:lnTo>
                  <a:pt x="2559050" y="2705099"/>
                </a:lnTo>
                <a:lnTo>
                  <a:pt x="2546350" y="2692399"/>
                </a:lnTo>
                <a:lnTo>
                  <a:pt x="2546350" y="2654299"/>
                </a:lnTo>
                <a:lnTo>
                  <a:pt x="2521204" y="2641599"/>
                </a:lnTo>
                <a:lnTo>
                  <a:pt x="2508630" y="2590799"/>
                </a:lnTo>
                <a:lnTo>
                  <a:pt x="2495930" y="2590799"/>
                </a:lnTo>
                <a:lnTo>
                  <a:pt x="2483357" y="2578099"/>
                </a:lnTo>
                <a:close/>
              </a:path>
              <a:path w="2722879" h="4775200" extrusionOk="0">
                <a:moveTo>
                  <a:pt x="2180843" y="2666999"/>
                </a:moveTo>
                <a:lnTo>
                  <a:pt x="1437131" y="2666999"/>
                </a:lnTo>
                <a:lnTo>
                  <a:pt x="1462277" y="2679699"/>
                </a:lnTo>
                <a:lnTo>
                  <a:pt x="1462277" y="2692399"/>
                </a:lnTo>
                <a:lnTo>
                  <a:pt x="2193416" y="2692399"/>
                </a:lnTo>
                <a:lnTo>
                  <a:pt x="2180843" y="2666999"/>
                </a:lnTo>
                <a:close/>
              </a:path>
              <a:path w="2722879" h="4775200" extrusionOk="0">
                <a:moveTo>
                  <a:pt x="2042159" y="1854200"/>
                </a:moveTo>
                <a:lnTo>
                  <a:pt x="1979167" y="1854200"/>
                </a:lnTo>
                <a:lnTo>
                  <a:pt x="2004314" y="1866900"/>
                </a:lnTo>
                <a:lnTo>
                  <a:pt x="2029587" y="1866900"/>
                </a:lnTo>
                <a:lnTo>
                  <a:pt x="2042159" y="1854200"/>
                </a:lnTo>
                <a:close/>
              </a:path>
              <a:path w="2722879" h="4775200" extrusionOk="0">
                <a:moveTo>
                  <a:pt x="1966467" y="1638300"/>
                </a:moveTo>
                <a:lnTo>
                  <a:pt x="1953894" y="1638300"/>
                </a:lnTo>
                <a:lnTo>
                  <a:pt x="1928749" y="1676400"/>
                </a:lnTo>
                <a:lnTo>
                  <a:pt x="1840483" y="1676400"/>
                </a:lnTo>
                <a:lnTo>
                  <a:pt x="1802638" y="1689100"/>
                </a:lnTo>
                <a:lnTo>
                  <a:pt x="1953894" y="1689100"/>
                </a:lnTo>
                <a:lnTo>
                  <a:pt x="1966467" y="1676400"/>
                </a:lnTo>
                <a:lnTo>
                  <a:pt x="1966467" y="1638300"/>
                </a:lnTo>
                <a:close/>
              </a:path>
              <a:path w="2722879" h="4775200" extrusionOk="0">
                <a:moveTo>
                  <a:pt x="1550542" y="1384300"/>
                </a:moveTo>
                <a:lnTo>
                  <a:pt x="857250" y="1384300"/>
                </a:lnTo>
                <a:lnTo>
                  <a:pt x="869822" y="1409700"/>
                </a:lnTo>
                <a:lnTo>
                  <a:pt x="882395" y="1422400"/>
                </a:lnTo>
                <a:lnTo>
                  <a:pt x="894968" y="1447800"/>
                </a:lnTo>
                <a:lnTo>
                  <a:pt x="907668" y="1498600"/>
                </a:lnTo>
                <a:lnTo>
                  <a:pt x="932814" y="1511300"/>
                </a:lnTo>
                <a:lnTo>
                  <a:pt x="945388" y="1498600"/>
                </a:lnTo>
                <a:lnTo>
                  <a:pt x="1758505" y="1498600"/>
                </a:lnTo>
                <a:lnTo>
                  <a:pt x="1752218" y="1473200"/>
                </a:lnTo>
                <a:lnTo>
                  <a:pt x="1739645" y="1473200"/>
                </a:lnTo>
                <a:lnTo>
                  <a:pt x="1714372" y="1460500"/>
                </a:lnTo>
                <a:lnTo>
                  <a:pt x="1701800" y="1460500"/>
                </a:lnTo>
                <a:lnTo>
                  <a:pt x="1689227" y="1447800"/>
                </a:lnTo>
                <a:lnTo>
                  <a:pt x="1663953" y="1435100"/>
                </a:lnTo>
                <a:lnTo>
                  <a:pt x="1550542" y="1384300"/>
                </a:lnTo>
                <a:close/>
              </a:path>
              <a:path w="2722879" h="4775200" extrusionOk="0">
                <a:moveTo>
                  <a:pt x="1411858" y="977900"/>
                </a:moveTo>
                <a:lnTo>
                  <a:pt x="567308" y="977900"/>
                </a:lnTo>
                <a:lnTo>
                  <a:pt x="693292" y="1117600"/>
                </a:lnTo>
                <a:lnTo>
                  <a:pt x="718565" y="1155700"/>
                </a:lnTo>
                <a:lnTo>
                  <a:pt x="781557" y="1282700"/>
                </a:lnTo>
                <a:lnTo>
                  <a:pt x="781557" y="1295400"/>
                </a:lnTo>
                <a:lnTo>
                  <a:pt x="794130" y="1333500"/>
                </a:lnTo>
                <a:lnTo>
                  <a:pt x="806830" y="1358900"/>
                </a:lnTo>
                <a:lnTo>
                  <a:pt x="806830" y="1384300"/>
                </a:lnTo>
                <a:lnTo>
                  <a:pt x="1500124" y="1384300"/>
                </a:lnTo>
                <a:lnTo>
                  <a:pt x="1487551" y="1371600"/>
                </a:lnTo>
                <a:lnTo>
                  <a:pt x="1487551" y="1358900"/>
                </a:lnTo>
                <a:lnTo>
                  <a:pt x="1474851" y="1346200"/>
                </a:lnTo>
                <a:lnTo>
                  <a:pt x="1474851" y="1257300"/>
                </a:lnTo>
                <a:lnTo>
                  <a:pt x="1600962" y="1257300"/>
                </a:lnTo>
                <a:lnTo>
                  <a:pt x="1600962" y="1244600"/>
                </a:lnTo>
                <a:lnTo>
                  <a:pt x="1613534" y="1231900"/>
                </a:lnTo>
                <a:lnTo>
                  <a:pt x="1626107" y="1206500"/>
                </a:lnTo>
                <a:lnTo>
                  <a:pt x="1651380" y="1206500"/>
                </a:lnTo>
                <a:lnTo>
                  <a:pt x="1663953" y="1193800"/>
                </a:lnTo>
                <a:lnTo>
                  <a:pt x="1663953" y="1181100"/>
                </a:lnTo>
                <a:lnTo>
                  <a:pt x="1651380" y="1168400"/>
                </a:lnTo>
                <a:lnTo>
                  <a:pt x="1651380" y="1104900"/>
                </a:lnTo>
                <a:lnTo>
                  <a:pt x="1588389" y="1104900"/>
                </a:lnTo>
                <a:lnTo>
                  <a:pt x="1575689" y="1092200"/>
                </a:lnTo>
                <a:lnTo>
                  <a:pt x="1550542" y="1092200"/>
                </a:lnTo>
                <a:lnTo>
                  <a:pt x="1525269" y="1079500"/>
                </a:lnTo>
                <a:lnTo>
                  <a:pt x="1500124" y="1028700"/>
                </a:lnTo>
                <a:lnTo>
                  <a:pt x="1437131" y="1028700"/>
                </a:lnTo>
                <a:lnTo>
                  <a:pt x="1437131" y="1016000"/>
                </a:lnTo>
                <a:lnTo>
                  <a:pt x="1424431" y="990600"/>
                </a:lnTo>
                <a:lnTo>
                  <a:pt x="1411858" y="977900"/>
                </a:lnTo>
                <a:close/>
              </a:path>
              <a:path w="2722879" h="4775200" extrusionOk="0">
                <a:moveTo>
                  <a:pt x="1588389" y="1257300"/>
                </a:moveTo>
                <a:lnTo>
                  <a:pt x="1512696" y="1257300"/>
                </a:lnTo>
                <a:lnTo>
                  <a:pt x="1550542" y="1270000"/>
                </a:lnTo>
                <a:lnTo>
                  <a:pt x="1563115" y="1270000"/>
                </a:lnTo>
                <a:lnTo>
                  <a:pt x="1588389" y="1257300"/>
                </a:lnTo>
                <a:close/>
              </a:path>
              <a:path w="2722879" h="4775200" extrusionOk="0">
                <a:moveTo>
                  <a:pt x="1626107" y="1092200"/>
                </a:moveTo>
                <a:lnTo>
                  <a:pt x="1588389" y="1092200"/>
                </a:lnTo>
                <a:lnTo>
                  <a:pt x="1588389" y="1104900"/>
                </a:lnTo>
                <a:lnTo>
                  <a:pt x="1651380" y="1104900"/>
                </a:lnTo>
                <a:lnTo>
                  <a:pt x="1626107" y="1092200"/>
                </a:lnTo>
                <a:close/>
              </a:path>
              <a:path w="2722879" h="4775200" extrusionOk="0">
                <a:moveTo>
                  <a:pt x="504189" y="901700"/>
                </a:moveTo>
                <a:lnTo>
                  <a:pt x="491616" y="901700"/>
                </a:lnTo>
                <a:lnTo>
                  <a:pt x="504189" y="927100"/>
                </a:lnTo>
                <a:lnTo>
                  <a:pt x="529463" y="965200"/>
                </a:lnTo>
                <a:lnTo>
                  <a:pt x="529463" y="977900"/>
                </a:lnTo>
                <a:lnTo>
                  <a:pt x="1323593" y="977900"/>
                </a:lnTo>
                <a:lnTo>
                  <a:pt x="1311020" y="965200"/>
                </a:lnTo>
                <a:lnTo>
                  <a:pt x="1311020" y="914400"/>
                </a:lnTo>
                <a:lnTo>
                  <a:pt x="592454" y="914400"/>
                </a:lnTo>
                <a:lnTo>
                  <a:pt x="504189" y="901700"/>
                </a:lnTo>
                <a:close/>
              </a:path>
              <a:path w="2722879" h="4775200" extrusionOk="0">
                <a:moveTo>
                  <a:pt x="1311020" y="876300"/>
                </a:moveTo>
                <a:lnTo>
                  <a:pt x="1248028" y="876300"/>
                </a:lnTo>
                <a:lnTo>
                  <a:pt x="1210182" y="901700"/>
                </a:lnTo>
                <a:lnTo>
                  <a:pt x="592454" y="901700"/>
                </a:lnTo>
                <a:lnTo>
                  <a:pt x="592454" y="914400"/>
                </a:lnTo>
                <a:lnTo>
                  <a:pt x="1311020" y="914400"/>
                </a:lnTo>
                <a:lnTo>
                  <a:pt x="1311020" y="876300"/>
                </a:lnTo>
                <a:close/>
              </a:path>
              <a:path w="2722879" h="4775200" extrusionOk="0">
                <a:moveTo>
                  <a:pt x="1033652" y="850900"/>
                </a:moveTo>
                <a:lnTo>
                  <a:pt x="579881" y="850900"/>
                </a:lnTo>
                <a:lnTo>
                  <a:pt x="579881" y="901700"/>
                </a:lnTo>
                <a:lnTo>
                  <a:pt x="1172337" y="901700"/>
                </a:lnTo>
                <a:lnTo>
                  <a:pt x="1121917" y="889000"/>
                </a:lnTo>
                <a:lnTo>
                  <a:pt x="1071499" y="889000"/>
                </a:lnTo>
                <a:lnTo>
                  <a:pt x="1058926" y="876300"/>
                </a:lnTo>
                <a:lnTo>
                  <a:pt x="1046352" y="876300"/>
                </a:lnTo>
                <a:lnTo>
                  <a:pt x="1033652" y="850900"/>
                </a:lnTo>
                <a:close/>
              </a:path>
              <a:path w="2722879" h="4775200" extrusionOk="0">
                <a:moveTo>
                  <a:pt x="516889" y="711200"/>
                </a:moveTo>
                <a:lnTo>
                  <a:pt x="504189" y="711200"/>
                </a:lnTo>
                <a:lnTo>
                  <a:pt x="491616" y="723900"/>
                </a:lnTo>
                <a:lnTo>
                  <a:pt x="491616" y="787400"/>
                </a:lnTo>
                <a:lnTo>
                  <a:pt x="516889" y="812800"/>
                </a:lnTo>
                <a:lnTo>
                  <a:pt x="453770" y="812800"/>
                </a:lnTo>
                <a:lnTo>
                  <a:pt x="453770" y="825500"/>
                </a:lnTo>
                <a:lnTo>
                  <a:pt x="479043" y="838200"/>
                </a:lnTo>
                <a:lnTo>
                  <a:pt x="491616" y="850900"/>
                </a:lnTo>
                <a:lnTo>
                  <a:pt x="504189" y="876300"/>
                </a:lnTo>
                <a:lnTo>
                  <a:pt x="516889" y="889000"/>
                </a:lnTo>
                <a:lnTo>
                  <a:pt x="529463" y="889000"/>
                </a:lnTo>
                <a:lnTo>
                  <a:pt x="567308" y="850900"/>
                </a:lnTo>
                <a:lnTo>
                  <a:pt x="1033652" y="850900"/>
                </a:lnTo>
                <a:lnTo>
                  <a:pt x="1021079" y="838200"/>
                </a:lnTo>
                <a:lnTo>
                  <a:pt x="983233" y="825500"/>
                </a:lnTo>
                <a:lnTo>
                  <a:pt x="983233" y="812800"/>
                </a:lnTo>
                <a:lnTo>
                  <a:pt x="970660" y="800100"/>
                </a:lnTo>
                <a:lnTo>
                  <a:pt x="970660" y="749300"/>
                </a:lnTo>
                <a:lnTo>
                  <a:pt x="907668" y="749300"/>
                </a:lnTo>
                <a:lnTo>
                  <a:pt x="907668" y="736600"/>
                </a:lnTo>
                <a:lnTo>
                  <a:pt x="894968" y="736600"/>
                </a:lnTo>
                <a:lnTo>
                  <a:pt x="869822" y="723900"/>
                </a:lnTo>
                <a:lnTo>
                  <a:pt x="516889" y="723900"/>
                </a:lnTo>
                <a:lnTo>
                  <a:pt x="516889" y="711200"/>
                </a:lnTo>
                <a:close/>
              </a:path>
              <a:path w="2722879" h="4775200" extrusionOk="0">
                <a:moveTo>
                  <a:pt x="655550" y="558800"/>
                </a:moveTo>
                <a:lnTo>
                  <a:pt x="315087" y="558800"/>
                </a:lnTo>
                <a:lnTo>
                  <a:pt x="302513" y="609600"/>
                </a:lnTo>
                <a:lnTo>
                  <a:pt x="315087" y="647700"/>
                </a:lnTo>
                <a:lnTo>
                  <a:pt x="352932" y="736600"/>
                </a:lnTo>
                <a:lnTo>
                  <a:pt x="352932" y="787400"/>
                </a:lnTo>
                <a:lnTo>
                  <a:pt x="365632" y="800100"/>
                </a:lnTo>
                <a:lnTo>
                  <a:pt x="390778" y="812800"/>
                </a:lnTo>
                <a:lnTo>
                  <a:pt x="403351" y="800100"/>
                </a:lnTo>
                <a:lnTo>
                  <a:pt x="403351" y="723900"/>
                </a:lnTo>
                <a:lnTo>
                  <a:pt x="416051" y="711200"/>
                </a:lnTo>
                <a:lnTo>
                  <a:pt x="479043" y="711200"/>
                </a:lnTo>
                <a:lnTo>
                  <a:pt x="491616" y="698500"/>
                </a:lnTo>
                <a:lnTo>
                  <a:pt x="491616" y="673100"/>
                </a:lnTo>
                <a:lnTo>
                  <a:pt x="567308" y="673100"/>
                </a:lnTo>
                <a:lnTo>
                  <a:pt x="567308" y="660400"/>
                </a:lnTo>
                <a:lnTo>
                  <a:pt x="756412" y="660400"/>
                </a:lnTo>
                <a:lnTo>
                  <a:pt x="655550" y="558800"/>
                </a:lnTo>
                <a:close/>
              </a:path>
              <a:path w="2722879" h="4775200" extrusionOk="0">
                <a:moveTo>
                  <a:pt x="958088" y="736600"/>
                </a:moveTo>
                <a:lnTo>
                  <a:pt x="945388" y="736600"/>
                </a:lnTo>
                <a:lnTo>
                  <a:pt x="932814" y="749300"/>
                </a:lnTo>
                <a:lnTo>
                  <a:pt x="970660" y="749300"/>
                </a:lnTo>
                <a:lnTo>
                  <a:pt x="958088" y="736600"/>
                </a:lnTo>
                <a:close/>
              </a:path>
              <a:path w="2722879" h="4775200" extrusionOk="0">
                <a:moveTo>
                  <a:pt x="453770" y="711200"/>
                </a:moveTo>
                <a:lnTo>
                  <a:pt x="441197" y="711200"/>
                </a:lnTo>
                <a:lnTo>
                  <a:pt x="453770" y="723900"/>
                </a:lnTo>
                <a:lnTo>
                  <a:pt x="453770" y="711200"/>
                </a:lnTo>
                <a:close/>
              </a:path>
              <a:path w="2722879" h="4775200" extrusionOk="0">
                <a:moveTo>
                  <a:pt x="819403" y="698500"/>
                </a:moveTo>
                <a:lnTo>
                  <a:pt x="567308" y="698500"/>
                </a:lnTo>
                <a:lnTo>
                  <a:pt x="542035" y="711200"/>
                </a:lnTo>
                <a:lnTo>
                  <a:pt x="529463" y="711200"/>
                </a:lnTo>
                <a:lnTo>
                  <a:pt x="516889" y="723900"/>
                </a:lnTo>
                <a:lnTo>
                  <a:pt x="819403" y="723900"/>
                </a:lnTo>
                <a:lnTo>
                  <a:pt x="819403" y="698500"/>
                </a:lnTo>
                <a:close/>
              </a:path>
              <a:path w="2722879" h="4775200" extrusionOk="0">
                <a:moveTo>
                  <a:pt x="857250" y="711200"/>
                </a:moveTo>
                <a:lnTo>
                  <a:pt x="844550" y="723900"/>
                </a:lnTo>
                <a:lnTo>
                  <a:pt x="869822" y="723900"/>
                </a:lnTo>
                <a:lnTo>
                  <a:pt x="857250" y="711200"/>
                </a:lnTo>
                <a:close/>
              </a:path>
              <a:path w="2722879" h="4775200" extrusionOk="0">
                <a:moveTo>
                  <a:pt x="781557" y="660400"/>
                </a:moveTo>
                <a:lnTo>
                  <a:pt x="567308" y="660400"/>
                </a:lnTo>
                <a:lnTo>
                  <a:pt x="592454" y="673100"/>
                </a:lnTo>
                <a:lnTo>
                  <a:pt x="592454" y="698500"/>
                </a:lnTo>
                <a:lnTo>
                  <a:pt x="806830" y="698500"/>
                </a:lnTo>
                <a:lnTo>
                  <a:pt x="806830" y="673100"/>
                </a:lnTo>
                <a:lnTo>
                  <a:pt x="794130" y="673100"/>
                </a:lnTo>
                <a:lnTo>
                  <a:pt x="781557" y="660400"/>
                </a:lnTo>
                <a:close/>
              </a:path>
              <a:path w="2722879" h="4775200" extrusionOk="0">
                <a:moveTo>
                  <a:pt x="100837" y="0"/>
                </a:moveTo>
                <a:lnTo>
                  <a:pt x="62991" y="0"/>
                </a:lnTo>
                <a:lnTo>
                  <a:pt x="0" y="12700"/>
                </a:lnTo>
                <a:lnTo>
                  <a:pt x="37845" y="25400"/>
                </a:lnTo>
                <a:lnTo>
                  <a:pt x="37845" y="38100"/>
                </a:lnTo>
                <a:lnTo>
                  <a:pt x="126110" y="254000"/>
                </a:lnTo>
                <a:lnTo>
                  <a:pt x="138683" y="279400"/>
                </a:lnTo>
                <a:lnTo>
                  <a:pt x="151256" y="292100"/>
                </a:lnTo>
                <a:lnTo>
                  <a:pt x="151256" y="342900"/>
                </a:lnTo>
                <a:lnTo>
                  <a:pt x="163829" y="342900"/>
                </a:lnTo>
                <a:lnTo>
                  <a:pt x="176529" y="355600"/>
                </a:lnTo>
                <a:lnTo>
                  <a:pt x="176529" y="381000"/>
                </a:lnTo>
                <a:lnTo>
                  <a:pt x="252094" y="495300"/>
                </a:lnTo>
                <a:lnTo>
                  <a:pt x="264667" y="533400"/>
                </a:lnTo>
                <a:lnTo>
                  <a:pt x="264667" y="558800"/>
                </a:lnTo>
                <a:lnTo>
                  <a:pt x="277367" y="571500"/>
                </a:lnTo>
                <a:lnTo>
                  <a:pt x="302513" y="571500"/>
                </a:lnTo>
                <a:lnTo>
                  <a:pt x="302513" y="558800"/>
                </a:lnTo>
                <a:lnTo>
                  <a:pt x="655550" y="558800"/>
                </a:lnTo>
                <a:lnTo>
                  <a:pt x="617727" y="520700"/>
                </a:lnTo>
                <a:lnTo>
                  <a:pt x="579881" y="520700"/>
                </a:lnTo>
                <a:lnTo>
                  <a:pt x="579881" y="495300"/>
                </a:lnTo>
                <a:lnTo>
                  <a:pt x="567308" y="482600"/>
                </a:lnTo>
                <a:lnTo>
                  <a:pt x="567308" y="444500"/>
                </a:lnTo>
                <a:lnTo>
                  <a:pt x="542035" y="431800"/>
                </a:lnTo>
                <a:lnTo>
                  <a:pt x="529463" y="406400"/>
                </a:lnTo>
                <a:lnTo>
                  <a:pt x="529463" y="393700"/>
                </a:lnTo>
                <a:lnTo>
                  <a:pt x="516889" y="393700"/>
                </a:lnTo>
                <a:lnTo>
                  <a:pt x="516889" y="381000"/>
                </a:lnTo>
                <a:lnTo>
                  <a:pt x="529463" y="368300"/>
                </a:lnTo>
                <a:lnTo>
                  <a:pt x="529463" y="355600"/>
                </a:lnTo>
                <a:lnTo>
                  <a:pt x="542035" y="355600"/>
                </a:lnTo>
                <a:lnTo>
                  <a:pt x="542035" y="317500"/>
                </a:lnTo>
                <a:lnTo>
                  <a:pt x="491616" y="317500"/>
                </a:lnTo>
                <a:lnTo>
                  <a:pt x="491616" y="304800"/>
                </a:lnTo>
                <a:lnTo>
                  <a:pt x="479043" y="292100"/>
                </a:lnTo>
                <a:lnTo>
                  <a:pt x="453770" y="292100"/>
                </a:lnTo>
                <a:lnTo>
                  <a:pt x="453770" y="279400"/>
                </a:lnTo>
                <a:lnTo>
                  <a:pt x="441197" y="279400"/>
                </a:lnTo>
                <a:lnTo>
                  <a:pt x="441197" y="266700"/>
                </a:lnTo>
                <a:lnTo>
                  <a:pt x="428625" y="254000"/>
                </a:lnTo>
                <a:lnTo>
                  <a:pt x="428625" y="215900"/>
                </a:lnTo>
                <a:lnTo>
                  <a:pt x="441197" y="203200"/>
                </a:lnTo>
                <a:lnTo>
                  <a:pt x="441197" y="190500"/>
                </a:lnTo>
                <a:lnTo>
                  <a:pt x="352932" y="190500"/>
                </a:lnTo>
                <a:lnTo>
                  <a:pt x="340359" y="177800"/>
                </a:lnTo>
                <a:lnTo>
                  <a:pt x="336168" y="165100"/>
                </a:lnTo>
                <a:lnTo>
                  <a:pt x="277367" y="165100"/>
                </a:lnTo>
                <a:lnTo>
                  <a:pt x="277367" y="139700"/>
                </a:lnTo>
                <a:lnTo>
                  <a:pt x="264667" y="139700"/>
                </a:lnTo>
                <a:lnTo>
                  <a:pt x="264667" y="88900"/>
                </a:lnTo>
                <a:lnTo>
                  <a:pt x="163829" y="88900"/>
                </a:lnTo>
                <a:lnTo>
                  <a:pt x="163829" y="50800"/>
                </a:lnTo>
                <a:lnTo>
                  <a:pt x="138683" y="50800"/>
                </a:lnTo>
                <a:lnTo>
                  <a:pt x="126110" y="38100"/>
                </a:lnTo>
                <a:lnTo>
                  <a:pt x="100837" y="25400"/>
                </a:lnTo>
                <a:lnTo>
                  <a:pt x="100837" y="0"/>
                </a:lnTo>
                <a:close/>
              </a:path>
              <a:path w="2722879" h="4775200" extrusionOk="0">
                <a:moveTo>
                  <a:pt x="542035" y="304800"/>
                </a:moveTo>
                <a:lnTo>
                  <a:pt x="529463" y="304800"/>
                </a:lnTo>
                <a:lnTo>
                  <a:pt x="504189" y="317500"/>
                </a:lnTo>
                <a:lnTo>
                  <a:pt x="542035" y="317500"/>
                </a:lnTo>
                <a:lnTo>
                  <a:pt x="542035" y="304800"/>
                </a:lnTo>
                <a:close/>
              </a:path>
              <a:path w="2722879" h="4775200" extrusionOk="0">
                <a:moveTo>
                  <a:pt x="403351" y="177800"/>
                </a:moveTo>
                <a:lnTo>
                  <a:pt x="390778" y="177800"/>
                </a:lnTo>
                <a:lnTo>
                  <a:pt x="365632" y="190500"/>
                </a:lnTo>
                <a:lnTo>
                  <a:pt x="441197" y="190500"/>
                </a:lnTo>
                <a:lnTo>
                  <a:pt x="403351" y="177800"/>
                </a:lnTo>
                <a:close/>
              </a:path>
              <a:path w="2722879" h="4775200" extrusionOk="0">
                <a:moveTo>
                  <a:pt x="327787" y="139700"/>
                </a:moveTo>
                <a:lnTo>
                  <a:pt x="302513" y="139700"/>
                </a:lnTo>
                <a:lnTo>
                  <a:pt x="302513" y="165100"/>
                </a:lnTo>
                <a:lnTo>
                  <a:pt x="336168" y="165100"/>
                </a:lnTo>
                <a:lnTo>
                  <a:pt x="327787" y="139700"/>
                </a:lnTo>
                <a:close/>
              </a:path>
              <a:path w="2722879" h="4775200" extrusionOk="0">
                <a:moveTo>
                  <a:pt x="239521" y="76200"/>
                </a:moveTo>
                <a:lnTo>
                  <a:pt x="214249" y="76200"/>
                </a:lnTo>
                <a:lnTo>
                  <a:pt x="189102" y="88900"/>
                </a:lnTo>
                <a:lnTo>
                  <a:pt x="264667" y="88900"/>
                </a:lnTo>
                <a:lnTo>
                  <a:pt x="239521" y="76200"/>
                </a:lnTo>
                <a:close/>
              </a:path>
            </a:pathLst>
          </a:custGeom>
          <a:solidFill>
            <a:srgbClr val="CCCC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30"/>
          <p:cNvSpPr/>
          <p:nvPr/>
        </p:nvSpPr>
        <p:spPr>
          <a:xfrm>
            <a:off x="4988554" y="4450074"/>
            <a:ext cx="162570" cy="15241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30"/>
          <p:cNvSpPr/>
          <p:nvPr/>
        </p:nvSpPr>
        <p:spPr>
          <a:xfrm>
            <a:off x="5587994" y="5892794"/>
            <a:ext cx="162570" cy="15241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30"/>
          <p:cNvSpPr/>
          <p:nvPr/>
        </p:nvSpPr>
        <p:spPr>
          <a:xfrm>
            <a:off x="4419594" y="2987034"/>
            <a:ext cx="162570" cy="15241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30"/>
          <p:cNvSpPr txBox="1"/>
          <p:nvPr/>
        </p:nvSpPr>
        <p:spPr>
          <a:xfrm>
            <a:off x="7127875" y="2061273"/>
            <a:ext cx="4134485" cy="7581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dirty="0">
                <a:solidFill>
                  <a:srgbClr val="6B707E"/>
                </a:solidFill>
                <a:latin typeface="Trebuchet MS"/>
                <a:ea typeface="Trebuchet MS"/>
                <a:cs typeface="Trebuchet MS"/>
                <a:sym typeface="Trebuchet MS"/>
              </a:rPr>
              <a:t>Demand Potential</a:t>
            </a:r>
            <a:endParaRPr sz="1600">
              <a:solidFill>
                <a:schemeClr val="dk1"/>
              </a:solidFill>
              <a:latin typeface="Trebuchet MS"/>
              <a:ea typeface="Trebuchet MS"/>
              <a:cs typeface="Trebuchet MS"/>
              <a:sym typeface="Trebuchet MS"/>
            </a:endParaRPr>
          </a:p>
          <a:p>
            <a:pPr marL="12700" marR="0" lvl="0" indent="0" algn="l" rtl="0">
              <a:lnSpc>
                <a:spcPct val="100000"/>
              </a:lnSpc>
              <a:spcBef>
                <a:spcPts val="5"/>
              </a:spcBef>
              <a:spcAft>
                <a:spcPts val="0"/>
              </a:spcAft>
              <a:buNone/>
            </a:pPr>
            <a:r>
              <a:rPr lang="en-US" sz="1600" dirty="0">
                <a:solidFill>
                  <a:srgbClr val="2B2B2B"/>
                </a:solidFill>
                <a:latin typeface="Trebuchet MS"/>
                <a:ea typeface="Trebuchet MS"/>
                <a:cs typeface="Trebuchet MS"/>
                <a:sym typeface="Trebuchet MS"/>
              </a:rPr>
              <a:t>Kerala has been adjudged the best Ayurvedic</a:t>
            </a:r>
            <a:endParaRPr sz="1600">
              <a:solidFill>
                <a:schemeClr val="dk1"/>
              </a:solidFill>
              <a:latin typeface="Trebuchet MS"/>
              <a:ea typeface="Trebuchet MS"/>
              <a:cs typeface="Trebuchet MS"/>
              <a:sym typeface="Trebuchet MS"/>
            </a:endParaRPr>
          </a:p>
          <a:p>
            <a:pPr marL="12700" marR="0" lvl="0" indent="0" algn="l" rtl="0">
              <a:lnSpc>
                <a:spcPct val="100000"/>
              </a:lnSpc>
              <a:spcBef>
                <a:spcPts val="5"/>
              </a:spcBef>
              <a:spcAft>
                <a:spcPts val="0"/>
              </a:spcAft>
              <a:buNone/>
            </a:pPr>
            <a:r>
              <a:rPr lang="en-US" sz="1600" dirty="0">
                <a:solidFill>
                  <a:srgbClr val="2B2B2B"/>
                </a:solidFill>
                <a:latin typeface="Trebuchet MS"/>
                <a:ea typeface="Trebuchet MS"/>
                <a:cs typeface="Trebuchet MS"/>
                <a:sym typeface="Trebuchet MS"/>
              </a:rPr>
              <a:t>wellness tourism by several forums</a:t>
            </a:r>
            <a:endParaRPr sz="1600">
              <a:solidFill>
                <a:schemeClr val="dk1"/>
              </a:solidFill>
              <a:latin typeface="Trebuchet MS"/>
              <a:ea typeface="Trebuchet MS"/>
              <a:cs typeface="Trebuchet MS"/>
              <a:sym typeface="Trebuchet MS"/>
            </a:endParaRPr>
          </a:p>
        </p:txBody>
      </p:sp>
      <p:sp>
        <p:nvSpPr>
          <p:cNvPr id="422" name="Google Shape;422;p30"/>
          <p:cNvSpPr txBox="1"/>
          <p:nvPr/>
        </p:nvSpPr>
        <p:spPr>
          <a:xfrm>
            <a:off x="7127875" y="3038157"/>
            <a:ext cx="3870325" cy="100203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dirty="0">
                <a:solidFill>
                  <a:srgbClr val="6B707E"/>
                </a:solidFill>
                <a:latin typeface="Trebuchet MS"/>
                <a:ea typeface="Trebuchet MS"/>
                <a:cs typeface="Trebuchet MS"/>
                <a:sym typeface="Trebuchet MS"/>
              </a:rPr>
              <a:t>Infrastructure Availability</a:t>
            </a:r>
            <a:endParaRPr sz="1600">
              <a:solidFill>
                <a:schemeClr val="dk1"/>
              </a:solidFill>
              <a:latin typeface="Trebuchet MS"/>
              <a:ea typeface="Trebuchet MS"/>
              <a:cs typeface="Trebuchet MS"/>
              <a:sym typeface="Trebuchet MS"/>
            </a:endParaRPr>
          </a:p>
          <a:p>
            <a:pPr marL="337820" marR="5080" lvl="0" indent="-213995" algn="l" rtl="0">
              <a:lnSpc>
                <a:spcPct val="100000"/>
              </a:lnSpc>
              <a:spcBef>
                <a:spcPts val="5"/>
              </a:spcBef>
              <a:spcAft>
                <a:spcPts val="0"/>
              </a:spcAft>
              <a:buClr>
                <a:srgbClr val="6B707E"/>
              </a:buClr>
              <a:buSzPts val="1600"/>
              <a:buFont typeface="Trebuchet MS"/>
              <a:buChar char="•"/>
            </a:pPr>
            <a:r>
              <a:rPr lang="en-US" sz="1600" dirty="0">
                <a:solidFill>
                  <a:srgbClr val="2B2B2B"/>
                </a:solidFill>
                <a:latin typeface="Trebuchet MS"/>
                <a:ea typeface="Trebuchet MS"/>
                <a:cs typeface="Trebuchet MS"/>
                <a:sym typeface="Trebuchet MS"/>
              </a:rPr>
              <a:t>Existing ports along the state, cultural  heritage and biodiversity could be  leveraged to build the circuit</a:t>
            </a:r>
            <a:endParaRPr sz="1600">
              <a:solidFill>
                <a:schemeClr val="dk1"/>
              </a:solidFill>
              <a:latin typeface="Trebuchet MS"/>
              <a:ea typeface="Trebuchet MS"/>
              <a:cs typeface="Trebuchet MS"/>
              <a:sym typeface="Trebuchet MS"/>
            </a:endParaRPr>
          </a:p>
        </p:txBody>
      </p:sp>
      <p:sp>
        <p:nvSpPr>
          <p:cNvPr id="423" name="Google Shape;423;p30"/>
          <p:cNvSpPr txBox="1"/>
          <p:nvPr/>
        </p:nvSpPr>
        <p:spPr>
          <a:xfrm>
            <a:off x="7239634" y="4258881"/>
            <a:ext cx="3758565" cy="197929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600" dirty="0">
                <a:solidFill>
                  <a:srgbClr val="6B707E"/>
                </a:solidFill>
                <a:latin typeface="Trebuchet MS"/>
                <a:ea typeface="Trebuchet MS"/>
                <a:cs typeface="Trebuchet MS"/>
                <a:sym typeface="Trebuchet MS"/>
              </a:rPr>
              <a:t>Local Collaboration Opportunities can be</a:t>
            </a:r>
            <a:endParaRPr sz="1600">
              <a:solidFill>
                <a:schemeClr val="dk1"/>
              </a:solidFill>
              <a:latin typeface="Trebuchet MS"/>
              <a:ea typeface="Trebuchet MS"/>
              <a:cs typeface="Trebuchet MS"/>
              <a:sym typeface="Trebuchet MS"/>
            </a:endParaRPr>
          </a:p>
          <a:p>
            <a:pPr marL="12700" marR="0" lvl="0" indent="0" algn="l" rtl="0">
              <a:lnSpc>
                <a:spcPct val="100000"/>
              </a:lnSpc>
              <a:spcBef>
                <a:spcPts val="5"/>
              </a:spcBef>
              <a:spcAft>
                <a:spcPts val="0"/>
              </a:spcAft>
              <a:buNone/>
            </a:pPr>
            <a:r>
              <a:rPr lang="en-US" sz="1600" dirty="0">
                <a:solidFill>
                  <a:srgbClr val="6B707E"/>
                </a:solidFill>
                <a:latin typeface="Trebuchet MS"/>
                <a:ea typeface="Trebuchet MS"/>
                <a:cs typeface="Trebuchet MS"/>
                <a:sym typeface="Trebuchet MS"/>
              </a:rPr>
              <a:t>explored with:</a:t>
            </a:r>
            <a:endParaRPr sz="1600">
              <a:solidFill>
                <a:schemeClr val="dk1"/>
              </a:solidFill>
              <a:latin typeface="Trebuchet MS"/>
              <a:ea typeface="Trebuchet MS"/>
              <a:cs typeface="Trebuchet MS"/>
              <a:sym typeface="Trebuchet MS"/>
            </a:endParaRPr>
          </a:p>
          <a:p>
            <a:pPr marL="226059" marR="0" lvl="0" indent="-213994" algn="l" rtl="0">
              <a:lnSpc>
                <a:spcPct val="100000"/>
              </a:lnSpc>
              <a:spcBef>
                <a:spcPts val="5"/>
              </a:spcBef>
              <a:spcAft>
                <a:spcPts val="0"/>
              </a:spcAft>
              <a:buClr>
                <a:srgbClr val="6B707E"/>
              </a:buClr>
              <a:buSzPts val="1600"/>
              <a:buFont typeface="Trebuchet MS"/>
              <a:buChar char="•"/>
            </a:pPr>
            <a:r>
              <a:rPr lang="en-US" sz="1600" dirty="0">
                <a:solidFill>
                  <a:srgbClr val="2B2B2B"/>
                </a:solidFill>
                <a:latin typeface="Trebuchet MS"/>
                <a:ea typeface="Trebuchet MS"/>
                <a:cs typeface="Trebuchet MS"/>
                <a:sym typeface="Trebuchet MS"/>
              </a:rPr>
              <a:t>50+ Ayurvedic wellness centers</a:t>
            </a:r>
            <a:endParaRPr sz="1600">
              <a:solidFill>
                <a:schemeClr val="dk1"/>
              </a:solidFill>
              <a:latin typeface="Trebuchet MS"/>
              <a:ea typeface="Trebuchet MS"/>
              <a:cs typeface="Trebuchet MS"/>
              <a:sym typeface="Trebuchet MS"/>
            </a:endParaRPr>
          </a:p>
          <a:p>
            <a:pPr marL="226059" marR="0" lvl="0" indent="-213994" algn="l" rtl="0">
              <a:lnSpc>
                <a:spcPct val="100000"/>
              </a:lnSpc>
              <a:spcBef>
                <a:spcPts val="0"/>
              </a:spcBef>
              <a:spcAft>
                <a:spcPts val="0"/>
              </a:spcAft>
              <a:buClr>
                <a:srgbClr val="6B707E"/>
              </a:buClr>
              <a:buSzPts val="1600"/>
              <a:buFont typeface="Trebuchet MS"/>
              <a:buChar char="•"/>
            </a:pPr>
            <a:r>
              <a:rPr lang="en-US" sz="1600" dirty="0">
                <a:solidFill>
                  <a:srgbClr val="2B2B2B"/>
                </a:solidFill>
                <a:latin typeface="Trebuchet MS"/>
                <a:ea typeface="Trebuchet MS"/>
                <a:cs typeface="Trebuchet MS"/>
                <a:sym typeface="Trebuchet MS"/>
              </a:rPr>
              <a:t>Car rentals</a:t>
            </a:r>
            <a:endParaRPr sz="1600">
              <a:solidFill>
                <a:schemeClr val="dk1"/>
              </a:solidFill>
              <a:latin typeface="Trebuchet MS"/>
              <a:ea typeface="Trebuchet MS"/>
              <a:cs typeface="Trebuchet MS"/>
              <a:sym typeface="Trebuchet MS"/>
            </a:endParaRPr>
          </a:p>
          <a:p>
            <a:pPr marL="226059" marR="0" lvl="0" indent="-213994" algn="l" rtl="0">
              <a:lnSpc>
                <a:spcPct val="100000"/>
              </a:lnSpc>
              <a:spcBef>
                <a:spcPts val="5"/>
              </a:spcBef>
              <a:spcAft>
                <a:spcPts val="0"/>
              </a:spcAft>
              <a:buClr>
                <a:srgbClr val="6B707E"/>
              </a:buClr>
              <a:buSzPts val="1600"/>
              <a:buFont typeface="Trebuchet MS"/>
              <a:buChar char="•"/>
            </a:pPr>
            <a:r>
              <a:rPr lang="en-US" sz="1600" dirty="0">
                <a:solidFill>
                  <a:srgbClr val="2B2B2B"/>
                </a:solidFill>
                <a:latin typeface="Trebuchet MS"/>
                <a:ea typeface="Trebuchet MS"/>
                <a:cs typeface="Trebuchet MS"/>
                <a:sym typeface="Trebuchet MS"/>
              </a:rPr>
              <a:t>Hotels</a:t>
            </a:r>
            <a:endParaRPr sz="1600">
              <a:solidFill>
                <a:schemeClr val="dk1"/>
              </a:solidFill>
              <a:latin typeface="Trebuchet MS"/>
              <a:ea typeface="Trebuchet MS"/>
              <a:cs typeface="Trebuchet MS"/>
              <a:sym typeface="Trebuchet MS"/>
            </a:endParaRPr>
          </a:p>
          <a:p>
            <a:pPr marL="226059" marR="0" lvl="0" indent="-213994" algn="l" rtl="0">
              <a:lnSpc>
                <a:spcPct val="100000"/>
              </a:lnSpc>
              <a:spcBef>
                <a:spcPts val="0"/>
              </a:spcBef>
              <a:spcAft>
                <a:spcPts val="0"/>
              </a:spcAft>
              <a:buClr>
                <a:srgbClr val="6B707E"/>
              </a:buClr>
              <a:buSzPts val="1600"/>
              <a:buFont typeface="Trebuchet MS"/>
              <a:buChar char="•"/>
            </a:pPr>
            <a:r>
              <a:rPr lang="en-US" sz="1600" dirty="0">
                <a:solidFill>
                  <a:srgbClr val="2B2B2B"/>
                </a:solidFill>
                <a:latin typeface="Trebuchet MS"/>
                <a:ea typeface="Trebuchet MS"/>
                <a:cs typeface="Trebuchet MS"/>
                <a:sym typeface="Trebuchet MS"/>
              </a:rPr>
              <a:t>Day tour operators</a:t>
            </a:r>
            <a:endParaRPr sz="1600">
              <a:solidFill>
                <a:schemeClr val="dk1"/>
              </a:solidFill>
              <a:latin typeface="Trebuchet MS"/>
              <a:ea typeface="Trebuchet MS"/>
              <a:cs typeface="Trebuchet MS"/>
              <a:sym typeface="Trebuchet MS"/>
            </a:endParaRPr>
          </a:p>
          <a:p>
            <a:pPr marL="226059" marR="142240" lvl="0" indent="-213994" algn="l" rtl="0">
              <a:lnSpc>
                <a:spcPct val="100000"/>
              </a:lnSpc>
              <a:spcBef>
                <a:spcPts val="5"/>
              </a:spcBef>
              <a:spcAft>
                <a:spcPts val="0"/>
              </a:spcAft>
              <a:buClr>
                <a:srgbClr val="6B707E"/>
              </a:buClr>
              <a:buSzPts val="1600"/>
              <a:buFont typeface="Trebuchet MS"/>
              <a:buChar char="•"/>
            </a:pPr>
            <a:r>
              <a:rPr lang="en-US" sz="1600" dirty="0">
                <a:solidFill>
                  <a:srgbClr val="2B2B2B"/>
                </a:solidFill>
                <a:latin typeface="Trebuchet MS"/>
                <a:ea typeface="Trebuchet MS"/>
                <a:cs typeface="Trebuchet MS"/>
                <a:sym typeface="Trebuchet MS"/>
              </a:rPr>
              <a:t>Private participation in operations of  terminals</a:t>
            </a:r>
            <a:endParaRPr sz="1600">
              <a:solidFill>
                <a:schemeClr val="dk1"/>
              </a:solidFill>
              <a:latin typeface="Trebuchet MS"/>
              <a:ea typeface="Trebuchet MS"/>
              <a:cs typeface="Trebuchet MS"/>
              <a:sym typeface="Trebuchet MS"/>
            </a:endParaRPr>
          </a:p>
        </p:txBody>
      </p:sp>
      <p:sp>
        <p:nvSpPr>
          <p:cNvPr id="424" name="Google Shape;424;p30"/>
          <p:cNvSpPr txBox="1"/>
          <p:nvPr/>
        </p:nvSpPr>
        <p:spPr>
          <a:xfrm>
            <a:off x="629919" y="1879600"/>
            <a:ext cx="2915920" cy="1412887"/>
          </a:xfrm>
          <a:prstGeom prst="rect">
            <a:avLst/>
          </a:prstGeom>
          <a:noFill/>
          <a:ln w="20300" cap="flat" cmpd="sng">
            <a:solidFill>
              <a:srgbClr val="899199"/>
            </a:solidFill>
            <a:prstDash val="solid"/>
            <a:round/>
            <a:headEnd type="none" w="sm" len="sm"/>
            <a:tailEnd type="none" w="sm" len="sm"/>
          </a:ln>
        </p:spPr>
        <p:txBody>
          <a:bodyPr spcFirstLastPara="1" wrap="square" lIns="0" tIns="44450" rIns="0" bIns="0" anchor="t" anchorCtr="0">
            <a:spAutoFit/>
          </a:bodyPr>
          <a:lstStyle/>
          <a:p>
            <a:pPr marL="55244" marR="0" lvl="0" indent="0" algn="l" rtl="0">
              <a:lnSpc>
                <a:spcPct val="118648"/>
              </a:lnSpc>
              <a:spcBef>
                <a:spcPts val="0"/>
              </a:spcBef>
              <a:spcAft>
                <a:spcPts val="0"/>
              </a:spcAft>
              <a:buNone/>
            </a:pPr>
            <a:r>
              <a:rPr lang="en-US" sz="1850" dirty="0">
                <a:solidFill>
                  <a:srgbClr val="006FC0"/>
                </a:solidFill>
                <a:latin typeface="Trebuchet MS"/>
                <a:ea typeface="Trebuchet MS"/>
                <a:cs typeface="Trebuchet MS"/>
                <a:sym typeface="Trebuchet MS"/>
              </a:rPr>
              <a:t>Kozhikode</a:t>
            </a:r>
            <a:endParaRPr sz="1850" dirty="0">
              <a:solidFill>
                <a:schemeClr val="dk1"/>
              </a:solidFill>
              <a:latin typeface="Trebuchet MS"/>
              <a:ea typeface="Trebuchet MS"/>
              <a:cs typeface="Trebuchet MS"/>
              <a:sym typeface="Trebuchet MS"/>
            </a:endParaRPr>
          </a:p>
          <a:p>
            <a:pPr marL="381000" marR="0" lvl="0" indent="-214629" algn="l" rtl="0">
              <a:lnSpc>
                <a:spcPct val="118437"/>
              </a:lnSpc>
              <a:spcBef>
                <a:spcPts val="0"/>
              </a:spcBef>
              <a:spcAft>
                <a:spcPts val="0"/>
              </a:spcAft>
              <a:buClr>
                <a:srgbClr val="6B707E"/>
              </a:buClr>
              <a:buSzPts val="1600"/>
              <a:buFont typeface="Trebuchet MS"/>
              <a:buChar char="•"/>
            </a:pPr>
            <a:r>
              <a:rPr lang="en-US" sz="1600" dirty="0">
                <a:solidFill>
                  <a:srgbClr val="2B2B2B"/>
                </a:solidFill>
                <a:latin typeface="Trebuchet MS"/>
                <a:ea typeface="Trebuchet MS"/>
                <a:cs typeface="Trebuchet MS"/>
                <a:sym typeface="Trebuchet MS"/>
              </a:rPr>
              <a:t>Backwaters, fishing</a:t>
            </a:r>
            <a:endParaRPr sz="1600" dirty="0">
              <a:solidFill>
                <a:schemeClr val="dk1"/>
              </a:solidFill>
              <a:latin typeface="Trebuchet MS"/>
              <a:ea typeface="Trebuchet MS"/>
              <a:cs typeface="Trebuchet MS"/>
              <a:sym typeface="Trebuchet MS"/>
            </a:endParaRPr>
          </a:p>
          <a:p>
            <a:pPr marL="381000" marR="483869" lvl="0" indent="0" algn="l" rtl="0">
              <a:lnSpc>
                <a:spcPct val="100000"/>
              </a:lnSpc>
              <a:spcBef>
                <a:spcPts val="5"/>
              </a:spcBef>
              <a:spcAft>
                <a:spcPts val="0"/>
              </a:spcAft>
              <a:buNone/>
            </a:pPr>
            <a:r>
              <a:rPr lang="en-US" sz="1600" dirty="0">
                <a:solidFill>
                  <a:srgbClr val="2B2B2B"/>
                </a:solidFill>
                <a:latin typeface="Trebuchet MS"/>
                <a:ea typeface="Trebuchet MS"/>
                <a:cs typeface="Trebuchet MS"/>
                <a:sym typeface="Trebuchet MS"/>
              </a:rPr>
              <a:t>villages, </a:t>
            </a:r>
            <a:r>
              <a:rPr lang="en-US" sz="1600" dirty="0" err="1">
                <a:solidFill>
                  <a:srgbClr val="2B2B2B"/>
                </a:solidFill>
                <a:latin typeface="Trebuchet MS"/>
                <a:ea typeface="Trebuchet MS"/>
                <a:cs typeface="Trebuchet MS"/>
                <a:sym typeface="Trebuchet MS"/>
              </a:rPr>
              <a:t>Kolavi</a:t>
            </a:r>
            <a:r>
              <a:rPr lang="en-US" sz="1600" dirty="0">
                <a:solidFill>
                  <a:srgbClr val="2B2B2B"/>
                </a:solidFill>
                <a:latin typeface="Trebuchet MS"/>
                <a:ea typeface="Trebuchet MS"/>
                <a:cs typeface="Trebuchet MS"/>
                <a:sym typeface="Trebuchet MS"/>
              </a:rPr>
              <a:t> beach,  </a:t>
            </a:r>
            <a:r>
              <a:rPr lang="en-US" sz="1600" dirty="0" err="1">
                <a:solidFill>
                  <a:srgbClr val="2B2B2B"/>
                </a:solidFill>
                <a:latin typeface="Trebuchet MS"/>
                <a:ea typeface="Trebuchet MS"/>
                <a:cs typeface="Trebuchet MS"/>
                <a:sym typeface="Trebuchet MS"/>
              </a:rPr>
              <a:t>Azhimgham</a:t>
            </a:r>
            <a:r>
              <a:rPr lang="en-US" sz="1600" dirty="0">
                <a:solidFill>
                  <a:srgbClr val="2B2B2B"/>
                </a:solidFill>
                <a:latin typeface="Trebuchet MS"/>
                <a:ea typeface="Trebuchet MS"/>
                <a:cs typeface="Trebuchet MS"/>
                <a:sym typeface="Trebuchet MS"/>
              </a:rPr>
              <a:t> estuary</a:t>
            </a:r>
          </a:p>
          <a:p>
            <a:pPr marL="381000" marR="483869" lvl="0" indent="0" algn="l" rtl="0">
              <a:lnSpc>
                <a:spcPct val="100000"/>
              </a:lnSpc>
              <a:spcBef>
                <a:spcPts val="5"/>
              </a:spcBef>
              <a:spcAft>
                <a:spcPts val="0"/>
              </a:spcAft>
              <a:buNone/>
            </a:pPr>
            <a:endParaRPr sz="1600" dirty="0">
              <a:solidFill>
                <a:schemeClr val="dk1"/>
              </a:solidFill>
              <a:latin typeface="Trebuchet MS"/>
              <a:ea typeface="Trebuchet MS"/>
              <a:cs typeface="Trebuchet MS"/>
              <a:sym typeface="Trebuchet MS"/>
            </a:endParaRPr>
          </a:p>
        </p:txBody>
      </p:sp>
      <p:sp>
        <p:nvSpPr>
          <p:cNvPr id="425" name="Google Shape;425;p30"/>
          <p:cNvSpPr txBox="1"/>
          <p:nvPr/>
        </p:nvSpPr>
        <p:spPr>
          <a:xfrm>
            <a:off x="629918" y="3169920"/>
            <a:ext cx="2928827" cy="1564900"/>
          </a:xfrm>
          <a:prstGeom prst="rect">
            <a:avLst/>
          </a:prstGeom>
          <a:noFill/>
          <a:ln w="20300" cap="flat" cmpd="sng">
            <a:solidFill>
              <a:srgbClr val="899199"/>
            </a:solidFill>
            <a:prstDash val="solid"/>
            <a:round/>
            <a:headEnd type="none" w="sm" len="sm"/>
            <a:tailEnd type="none" w="sm" len="sm"/>
          </a:ln>
        </p:spPr>
        <p:txBody>
          <a:bodyPr spcFirstLastPara="1" wrap="square" lIns="0" tIns="43800" rIns="0" bIns="0" anchor="t" anchorCtr="0">
            <a:spAutoFit/>
          </a:bodyPr>
          <a:lstStyle/>
          <a:p>
            <a:pPr marL="55244" marR="0" lvl="0" indent="0" algn="l" rtl="0">
              <a:lnSpc>
                <a:spcPct val="118648"/>
              </a:lnSpc>
              <a:spcBef>
                <a:spcPts val="0"/>
              </a:spcBef>
              <a:spcAft>
                <a:spcPts val="0"/>
              </a:spcAft>
              <a:buNone/>
            </a:pPr>
            <a:r>
              <a:rPr lang="en-US" sz="1850" dirty="0">
                <a:solidFill>
                  <a:srgbClr val="006FC0"/>
                </a:solidFill>
                <a:latin typeface="Trebuchet MS"/>
                <a:ea typeface="Trebuchet MS"/>
                <a:cs typeface="Trebuchet MS"/>
                <a:sym typeface="Trebuchet MS"/>
              </a:rPr>
              <a:t>Kochi</a:t>
            </a:r>
            <a:endParaRPr sz="1850" dirty="0">
              <a:solidFill>
                <a:schemeClr val="dk1"/>
              </a:solidFill>
              <a:latin typeface="Trebuchet MS"/>
              <a:ea typeface="Trebuchet MS"/>
              <a:cs typeface="Trebuchet MS"/>
              <a:sym typeface="Trebuchet MS"/>
            </a:endParaRPr>
          </a:p>
          <a:p>
            <a:pPr marL="381000" marR="156210" lvl="0" indent="-213995" algn="l" rtl="0">
              <a:lnSpc>
                <a:spcPct val="120000"/>
              </a:lnSpc>
              <a:spcBef>
                <a:spcPts val="40"/>
              </a:spcBef>
              <a:spcAft>
                <a:spcPts val="0"/>
              </a:spcAft>
              <a:buClr>
                <a:srgbClr val="6B707E"/>
              </a:buClr>
              <a:buSzPts val="1600"/>
              <a:buFont typeface="Trebuchet MS"/>
              <a:buChar char="•"/>
            </a:pPr>
            <a:r>
              <a:rPr lang="en-US" sz="1600" dirty="0">
                <a:solidFill>
                  <a:srgbClr val="2B2B2B"/>
                </a:solidFill>
                <a:latin typeface="Trebuchet MS"/>
                <a:ea typeface="Trebuchet MS"/>
                <a:cs typeface="Trebuchet MS"/>
                <a:sym typeface="Trebuchet MS"/>
              </a:rPr>
              <a:t>Ayurvedic wellness  centers, Kochi Fort, Kochi  Beach, </a:t>
            </a:r>
            <a:r>
              <a:rPr lang="en-US" sz="1600" dirty="0" err="1">
                <a:solidFill>
                  <a:srgbClr val="2B2B2B"/>
                </a:solidFill>
                <a:latin typeface="Trebuchet MS"/>
                <a:ea typeface="Trebuchet MS"/>
                <a:cs typeface="Trebuchet MS"/>
                <a:sym typeface="Trebuchet MS"/>
              </a:rPr>
              <a:t>Cherai</a:t>
            </a:r>
            <a:r>
              <a:rPr lang="en-US" sz="1600" dirty="0">
                <a:solidFill>
                  <a:srgbClr val="2B2B2B"/>
                </a:solidFill>
                <a:latin typeface="Trebuchet MS"/>
                <a:ea typeface="Trebuchet MS"/>
                <a:cs typeface="Trebuchet MS"/>
                <a:sym typeface="Trebuchet MS"/>
              </a:rPr>
              <a:t> Beach,  </a:t>
            </a:r>
            <a:r>
              <a:rPr lang="en-US" sz="1600" dirty="0" err="1">
                <a:solidFill>
                  <a:srgbClr val="2B2B2B"/>
                </a:solidFill>
                <a:latin typeface="Trebuchet MS"/>
                <a:ea typeface="Trebuchet MS"/>
                <a:cs typeface="Trebuchet MS"/>
                <a:sym typeface="Trebuchet MS"/>
              </a:rPr>
              <a:t>Wiilingdon</a:t>
            </a:r>
            <a:r>
              <a:rPr lang="en-US" sz="1600" dirty="0">
                <a:solidFill>
                  <a:srgbClr val="2B2B2B"/>
                </a:solidFill>
                <a:latin typeface="Trebuchet MS"/>
                <a:ea typeface="Trebuchet MS"/>
                <a:cs typeface="Trebuchet MS"/>
                <a:sym typeface="Trebuchet MS"/>
              </a:rPr>
              <a:t> Island)</a:t>
            </a:r>
            <a:endParaRPr sz="1600" dirty="0">
              <a:solidFill>
                <a:schemeClr val="dk1"/>
              </a:solidFill>
              <a:latin typeface="Trebuchet MS"/>
              <a:ea typeface="Trebuchet MS"/>
              <a:cs typeface="Trebuchet MS"/>
              <a:sym typeface="Trebuchet MS"/>
            </a:endParaRPr>
          </a:p>
        </p:txBody>
      </p:sp>
      <p:sp>
        <p:nvSpPr>
          <p:cNvPr id="426" name="Google Shape;426;p30"/>
          <p:cNvSpPr/>
          <p:nvPr/>
        </p:nvSpPr>
        <p:spPr>
          <a:xfrm>
            <a:off x="3545840" y="2428239"/>
            <a:ext cx="982980" cy="586740"/>
          </a:xfrm>
          <a:custGeom>
            <a:avLst/>
            <a:gdLst/>
            <a:ahLst/>
            <a:cxnLst/>
            <a:rect l="l" t="t" r="r" b="b"/>
            <a:pathLst>
              <a:path w="982979" h="586739" extrusionOk="0">
                <a:moveTo>
                  <a:pt x="934720" y="512585"/>
                </a:moveTo>
                <a:lnTo>
                  <a:pt x="930032" y="513528"/>
                </a:lnTo>
                <a:lnTo>
                  <a:pt x="917924" y="521684"/>
                </a:lnTo>
                <a:lnTo>
                  <a:pt x="909768" y="533792"/>
                </a:lnTo>
                <a:lnTo>
                  <a:pt x="906780" y="548639"/>
                </a:lnTo>
                <a:lnTo>
                  <a:pt x="909768" y="563487"/>
                </a:lnTo>
                <a:lnTo>
                  <a:pt x="917924" y="575595"/>
                </a:lnTo>
                <a:lnTo>
                  <a:pt x="930032" y="583751"/>
                </a:lnTo>
                <a:lnTo>
                  <a:pt x="944880" y="586739"/>
                </a:lnTo>
                <a:lnTo>
                  <a:pt x="959727" y="583751"/>
                </a:lnTo>
                <a:lnTo>
                  <a:pt x="971835" y="575595"/>
                </a:lnTo>
                <a:lnTo>
                  <a:pt x="979991" y="563487"/>
                </a:lnTo>
                <a:lnTo>
                  <a:pt x="980934" y="558800"/>
                </a:lnTo>
                <a:lnTo>
                  <a:pt x="939292" y="558800"/>
                </a:lnTo>
                <a:lnTo>
                  <a:pt x="934720" y="554227"/>
                </a:lnTo>
                <a:lnTo>
                  <a:pt x="934720" y="512585"/>
                </a:lnTo>
                <a:close/>
              </a:path>
              <a:path w="982979" h="586739" extrusionOk="0">
                <a:moveTo>
                  <a:pt x="944880" y="510539"/>
                </a:moveTo>
                <a:lnTo>
                  <a:pt x="934720" y="512585"/>
                </a:lnTo>
                <a:lnTo>
                  <a:pt x="934720" y="554227"/>
                </a:lnTo>
                <a:lnTo>
                  <a:pt x="939292" y="558800"/>
                </a:lnTo>
                <a:lnTo>
                  <a:pt x="950468" y="558800"/>
                </a:lnTo>
                <a:lnTo>
                  <a:pt x="955039" y="554227"/>
                </a:lnTo>
                <a:lnTo>
                  <a:pt x="955039" y="512585"/>
                </a:lnTo>
                <a:lnTo>
                  <a:pt x="944880" y="510539"/>
                </a:lnTo>
                <a:close/>
              </a:path>
              <a:path w="982979" h="586739" extrusionOk="0">
                <a:moveTo>
                  <a:pt x="955039" y="512585"/>
                </a:moveTo>
                <a:lnTo>
                  <a:pt x="955039" y="554227"/>
                </a:lnTo>
                <a:lnTo>
                  <a:pt x="950468" y="558800"/>
                </a:lnTo>
                <a:lnTo>
                  <a:pt x="980934" y="558800"/>
                </a:lnTo>
                <a:lnTo>
                  <a:pt x="982980" y="548639"/>
                </a:lnTo>
                <a:lnTo>
                  <a:pt x="979991" y="533792"/>
                </a:lnTo>
                <a:lnTo>
                  <a:pt x="971835" y="521684"/>
                </a:lnTo>
                <a:lnTo>
                  <a:pt x="959727" y="513528"/>
                </a:lnTo>
                <a:lnTo>
                  <a:pt x="955039" y="512585"/>
                </a:lnTo>
                <a:close/>
              </a:path>
              <a:path w="982979" h="586739" extrusionOk="0">
                <a:moveTo>
                  <a:pt x="934720" y="10160"/>
                </a:moveTo>
                <a:lnTo>
                  <a:pt x="934720" y="512585"/>
                </a:lnTo>
                <a:lnTo>
                  <a:pt x="944880" y="510539"/>
                </a:lnTo>
                <a:lnTo>
                  <a:pt x="955039" y="510539"/>
                </a:lnTo>
                <a:lnTo>
                  <a:pt x="955039" y="20320"/>
                </a:lnTo>
                <a:lnTo>
                  <a:pt x="944880" y="20320"/>
                </a:lnTo>
                <a:lnTo>
                  <a:pt x="934720" y="10160"/>
                </a:lnTo>
                <a:close/>
              </a:path>
              <a:path w="982979" h="586739" extrusionOk="0">
                <a:moveTo>
                  <a:pt x="955039" y="510539"/>
                </a:moveTo>
                <a:lnTo>
                  <a:pt x="944880" y="510539"/>
                </a:lnTo>
                <a:lnTo>
                  <a:pt x="955039" y="512585"/>
                </a:lnTo>
                <a:lnTo>
                  <a:pt x="955039" y="510539"/>
                </a:lnTo>
                <a:close/>
              </a:path>
              <a:path w="982979" h="586739" extrusionOk="0">
                <a:moveTo>
                  <a:pt x="950468" y="0"/>
                </a:moveTo>
                <a:lnTo>
                  <a:pt x="4572" y="0"/>
                </a:lnTo>
                <a:lnTo>
                  <a:pt x="0" y="4572"/>
                </a:lnTo>
                <a:lnTo>
                  <a:pt x="0" y="15748"/>
                </a:lnTo>
                <a:lnTo>
                  <a:pt x="4572" y="20320"/>
                </a:lnTo>
                <a:lnTo>
                  <a:pt x="934720" y="20320"/>
                </a:lnTo>
                <a:lnTo>
                  <a:pt x="934720" y="10160"/>
                </a:lnTo>
                <a:lnTo>
                  <a:pt x="955039" y="10160"/>
                </a:lnTo>
                <a:lnTo>
                  <a:pt x="955039" y="4572"/>
                </a:lnTo>
                <a:lnTo>
                  <a:pt x="950468" y="0"/>
                </a:lnTo>
                <a:close/>
              </a:path>
              <a:path w="982979" h="586739" extrusionOk="0">
                <a:moveTo>
                  <a:pt x="955039" y="10160"/>
                </a:moveTo>
                <a:lnTo>
                  <a:pt x="934720" y="10160"/>
                </a:lnTo>
                <a:lnTo>
                  <a:pt x="944880" y="20320"/>
                </a:lnTo>
                <a:lnTo>
                  <a:pt x="955039" y="20320"/>
                </a:lnTo>
                <a:lnTo>
                  <a:pt x="955039" y="10160"/>
                </a:lnTo>
                <a:close/>
              </a:path>
            </a:pathLst>
          </a:custGeom>
          <a:solidFill>
            <a:srgbClr val="A6A6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30"/>
          <p:cNvSpPr txBox="1"/>
          <p:nvPr/>
        </p:nvSpPr>
        <p:spPr>
          <a:xfrm>
            <a:off x="629918" y="4734558"/>
            <a:ext cx="2928827" cy="1675636"/>
          </a:xfrm>
          <a:prstGeom prst="rect">
            <a:avLst/>
          </a:prstGeom>
          <a:noFill/>
          <a:ln w="20300" cap="flat" cmpd="sng">
            <a:solidFill>
              <a:srgbClr val="899199"/>
            </a:solidFill>
            <a:prstDash val="solid"/>
            <a:round/>
            <a:headEnd type="none" w="sm" len="sm"/>
            <a:tailEnd type="none" w="sm" len="sm"/>
          </a:ln>
        </p:spPr>
        <p:txBody>
          <a:bodyPr spcFirstLastPara="1" wrap="square" lIns="0" tIns="50150" rIns="0" bIns="0" anchor="t" anchorCtr="0">
            <a:spAutoFit/>
          </a:bodyPr>
          <a:lstStyle/>
          <a:p>
            <a:pPr marL="55244" marR="0" lvl="0" indent="0" algn="l" rtl="0">
              <a:lnSpc>
                <a:spcPct val="118648"/>
              </a:lnSpc>
              <a:spcBef>
                <a:spcPts val="0"/>
              </a:spcBef>
              <a:spcAft>
                <a:spcPts val="0"/>
              </a:spcAft>
              <a:buNone/>
            </a:pPr>
            <a:r>
              <a:rPr lang="en-US" sz="1850" dirty="0">
                <a:solidFill>
                  <a:srgbClr val="006FC0"/>
                </a:solidFill>
                <a:latin typeface="Trebuchet MS"/>
                <a:ea typeface="Trebuchet MS"/>
                <a:cs typeface="Trebuchet MS"/>
                <a:sym typeface="Trebuchet MS"/>
              </a:rPr>
              <a:t>Thiruvananthapuram</a:t>
            </a:r>
            <a:endParaRPr sz="1850" dirty="0">
              <a:solidFill>
                <a:schemeClr val="dk1"/>
              </a:solidFill>
              <a:latin typeface="Trebuchet MS"/>
              <a:ea typeface="Trebuchet MS"/>
              <a:cs typeface="Trebuchet MS"/>
              <a:sym typeface="Trebuchet MS"/>
            </a:endParaRPr>
          </a:p>
          <a:p>
            <a:pPr marL="381000" marR="697230" lvl="0" indent="-213995" algn="l" rtl="0">
              <a:lnSpc>
                <a:spcPct val="120000"/>
              </a:lnSpc>
              <a:spcBef>
                <a:spcPts val="40"/>
              </a:spcBef>
              <a:spcAft>
                <a:spcPts val="0"/>
              </a:spcAft>
              <a:buClr>
                <a:srgbClr val="6B707E"/>
              </a:buClr>
              <a:buSzPts val="1600"/>
              <a:buFont typeface="Trebuchet MS"/>
              <a:buChar char="•"/>
            </a:pPr>
            <a:r>
              <a:rPr lang="en-US" sz="1400" dirty="0">
                <a:solidFill>
                  <a:srgbClr val="2B2B2B"/>
                </a:solidFill>
                <a:latin typeface="Trebuchet MS"/>
                <a:ea typeface="Trebuchet MS"/>
                <a:cs typeface="Trebuchet MS"/>
                <a:sym typeface="Trebuchet MS"/>
              </a:rPr>
              <a:t>Wellness centers,  Ayurvedic hospitals,  </a:t>
            </a:r>
            <a:r>
              <a:rPr lang="en-US" sz="1400" dirty="0" err="1">
                <a:solidFill>
                  <a:srgbClr val="2B2B2B"/>
                </a:solidFill>
                <a:latin typeface="Trebuchet MS"/>
                <a:ea typeface="Trebuchet MS"/>
                <a:cs typeface="Trebuchet MS"/>
                <a:sym typeface="Trebuchet MS"/>
              </a:rPr>
              <a:t>Peppara</a:t>
            </a:r>
            <a:r>
              <a:rPr lang="en-US" sz="1400" dirty="0">
                <a:solidFill>
                  <a:srgbClr val="2B2B2B"/>
                </a:solidFill>
                <a:latin typeface="Trebuchet MS"/>
                <a:ea typeface="Trebuchet MS"/>
                <a:cs typeface="Trebuchet MS"/>
                <a:sym typeface="Trebuchet MS"/>
              </a:rPr>
              <a:t> Wildlife  Sanctuary, </a:t>
            </a:r>
            <a:r>
              <a:rPr lang="en-US" sz="1400" dirty="0" err="1">
                <a:solidFill>
                  <a:srgbClr val="2B2B2B"/>
                </a:solidFill>
                <a:latin typeface="Trebuchet MS"/>
                <a:ea typeface="Trebuchet MS"/>
                <a:cs typeface="Trebuchet MS"/>
                <a:sym typeface="Trebuchet MS"/>
              </a:rPr>
              <a:t>Kovalam</a:t>
            </a:r>
            <a:endParaRPr sz="1400" dirty="0">
              <a:solidFill>
                <a:schemeClr val="dk1"/>
              </a:solidFill>
              <a:latin typeface="Trebuchet MS"/>
              <a:ea typeface="Trebuchet MS"/>
              <a:cs typeface="Trebuchet MS"/>
              <a:sym typeface="Trebuchet MS"/>
            </a:endParaRPr>
          </a:p>
          <a:p>
            <a:pPr marL="381000" marR="0" lvl="0" indent="0" algn="l" rtl="0">
              <a:lnSpc>
                <a:spcPct val="116875"/>
              </a:lnSpc>
              <a:spcBef>
                <a:spcPts val="0"/>
              </a:spcBef>
              <a:spcAft>
                <a:spcPts val="0"/>
              </a:spcAft>
              <a:buNone/>
            </a:pPr>
            <a:r>
              <a:rPr lang="en-US" sz="1400" dirty="0">
                <a:solidFill>
                  <a:srgbClr val="2B2B2B"/>
                </a:solidFill>
                <a:latin typeface="Trebuchet MS"/>
                <a:ea typeface="Trebuchet MS"/>
                <a:cs typeface="Trebuchet MS"/>
                <a:sym typeface="Trebuchet MS"/>
              </a:rPr>
              <a:t>beaches, </a:t>
            </a:r>
            <a:r>
              <a:rPr lang="en-US" sz="1400" dirty="0" err="1">
                <a:solidFill>
                  <a:srgbClr val="2B2B2B"/>
                </a:solidFill>
                <a:latin typeface="Trebuchet MS"/>
                <a:ea typeface="Trebuchet MS"/>
                <a:cs typeface="Trebuchet MS"/>
                <a:sym typeface="Trebuchet MS"/>
              </a:rPr>
              <a:t>Varkala</a:t>
            </a:r>
            <a:r>
              <a:rPr lang="en-US" sz="1400" dirty="0">
                <a:solidFill>
                  <a:srgbClr val="2B2B2B"/>
                </a:solidFill>
                <a:latin typeface="Trebuchet MS"/>
                <a:ea typeface="Trebuchet MS"/>
                <a:cs typeface="Trebuchet MS"/>
                <a:sym typeface="Trebuchet MS"/>
              </a:rPr>
              <a:t> beaches)</a:t>
            </a:r>
            <a:endParaRPr sz="1400" dirty="0">
              <a:solidFill>
                <a:schemeClr val="dk1"/>
              </a:solidFill>
              <a:latin typeface="Trebuchet MS"/>
              <a:ea typeface="Trebuchet MS"/>
              <a:cs typeface="Trebuchet MS"/>
              <a:sym typeface="Trebuchet MS"/>
            </a:endParaRPr>
          </a:p>
        </p:txBody>
      </p:sp>
      <p:sp>
        <p:nvSpPr>
          <p:cNvPr id="428" name="Google Shape;428;p30"/>
          <p:cNvSpPr/>
          <p:nvPr/>
        </p:nvSpPr>
        <p:spPr>
          <a:xfrm>
            <a:off x="3545840" y="3850640"/>
            <a:ext cx="1562100" cy="627380"/>
          </a:xfrm>
          <a:custGeom>
            <a:avLst/>
            <a:gdLst/>
            <a:ahLst/>
            <a:cxnLst/>
            <a:rect l="l" t="t" r="r" b="b"/>
            <a:pathLst>
              <a:path w="1562100" h="627379" extrusionOk="0">
                <a:moveTo>
                  <a:pt x="1513839" y="553225"/>
                </a:moveTo>
                <a:lnTo>
                  <a:pt x="1509152" y="554168"/>
                </a:lnTo>
                <a:lnTo>
                  <a:pt x="1497044" y="562324"/>
                </a:lnTo>
                <a:lnTo>
                  <a:pt x="1488888" y="574432"/>
                </a:lnTo>
                <a:lnTo>
                  <a:pt x="1485900" y="589280"/>
                </a:lnTo>
                <a:lnTo>
                  <a:pt x="1488888" y="604127"/>
                </a:lnTo>
                <a:lnTo>
                  <a:pt x="1497044" y="616235"/>
                </a:lnTo>
                <a:lnTo>
                  <a:pt x="1509152" y="624391"/>
                </a:lnTo>
                <a:lnTo>
                  <a:pt x="1524000" y="627380"/>
                </a:lnTo>
                <a:lnTo>
                  <a:pt x="1538847" y="624391"/>
                </a:lnTo>
                <a:lnTo>
                  <a:pt x="1550955" y="616235"/>
                </a:lnTo>
                <a:lnTo>
                  <a:pt x="1559111" y="604127"/>
                </a:lnTo>
                <a:lnTo>
                  <a:pt x="1560054" y="599440"/>
                </a:lnTo>
                <a:lnTo>
                  <a:pt x="1518412" y="599440"/>
                </a:lnTo>
                <a:lnTo>
                  <a:pt x="1513839" y="594868"/>
                </a:lnTo>
                <a:lnTo>
                  <a:pt x="1513839" y="553225"/>
                </a:lnTo>
                <a:close/>
              </a:path>
              <a:path w="1562100" h="627379" extrusionOk="0">
                <a:moveTo>
                  <a:pt x="1524000" y="551180"/>
                </a:moveTo>
                <a:lnTo>
                  <a:pt x="1513839" y="553225"/>
                </a:lnTo>
                <a:lnTo>
                  <a:pt x="1513839" y="594868"/>
                </a:lnTo>
                <a:lnTo>
                  <a:pt x="1518412" y="599440"/>
                </a:lnTo>
                <a:lnTo>
                  <a:pt x="1529588" y="599440"/>
                </a:lnTo>
                <a:lnTo>
                  <a:pt x="1534160" y="594868"/>
                </a:lnTo>
                <a:lnTo>
                  <a:pt x="1534160" y="553225"/>
                </a:lnTo>
                <a:lnTo>
                  <a:pt x="1524000" y="551180"/>
                </a:lnTo>
                <a:close/>
              </a:path>
              <a:path w="1562100" h="627379" extrusionOk="0">
                <a:moveTo>
                  <a:pt x="1534160" y="553225"/>
                </a:moveTo>
                <a:lnTo>
                  <a:pt x="1534160" y="594868"/>
                </a:lnTo>
                <a:lnTo>
                  <a:pt x="1529588" y="599440"/>
                </a:lnTo>
                <a:lnTo>
                  <a:pt x="1560054" y="599440"/>
                </a:lnTo>
                <a:lnTo>
                  <a:pt x="1562100" y="589280"/>
                </a:lnTo>
                <a:lnTo>
                  <a:pt x="1559111" y="574432"/>
                </a:lnTo>
                <a:lnTo>
                  <a:pt x="1550955" y="562324"/>
                </a:lnTo>
                <a:lnTo>
                  <a:pt x="1538847" y="554168"/>
                </a:lnTo>
                <a:lnTo>
                  <a:pt x="1534160" y="553225"/>
                </a:lnTo>
                <a:close/>
              </a:path>
              <a:path w="1562100" h="627379" extrusionOk="0">
                <a:moveTo>
                  <a:pt x="1513839" y="10160"/>
                </a:moveTo>
                <a:lnTo>
                  <a:pt x="1513839" y="553225"/>
                </a:lnTo>
                <a:lnTo>
                  <a:pt x="1524000" y="551180"/>
                </a:lnTo>
                <a:lnTo>
                  <a:pt x="1534160" y="551180"/>
                </a:lnTo>
                <a:lnTo>
                  <a:pt x="1534160" y="20320"/>
                </a:lnTo>
                <a:lnTo>
                  <a:pt x="1524000" y="20320"/>
                </a:lnTo>
                <a:lnTo>
                  <a:pt x="1513839" y="10160"/>
                </a:lnTo>
                <a:close/>
              </a:path>
              <a:path w="1562100" h="627379" extrusionOk="0">
                <a:moveTo>
                  <a:pt x="1534160" y="551180"/>
                </a:moveTo>
                <a:lnTo>
                  <a:pt x="1524000" y="551180"/>
                </a:lnTo>
                <a:lnTo>
                  <a:pt x="1534160" y="553225"/>
                </a:lnTo>
                <a:lnTo>
                  <a:pt x="1534160" y="551180"/>
                </a:lnTo>
                <a:close/>
              </a:path>
              <a:path w="1562100" h="627379" extrusionOk="0">
                <a:moveTo>
                  <a:pt x="1529588" y="0"/>
                </a:moveTo>
                <a:lnTo>
                  <a:pt x="4572" y="0"/>
                </a:lnTo>
                <a:lnTo>
                  <a:pt x="0" y="4572"/>
                </a:lnTo>
                <a:lnTo>
                  <a:pt x="0" y="15748"/>
                </a:lnTo>
                <a:lnTo>
                  <a:pt x="4572" y="20320"/>
                </a:lnTo>
                <a:lnTo>
                  <a:pt x="1513839" y="20320"/>
                </a:lnTo>
                <a:lnTo>
                  <a:pt x="1513839" y="10160"/>
                </a:lnTo>
                <a:lnTo>
                  <a:pt x="1534160" y="10160"/>
                </a:lnTo>
                <a:lnTo>
                  <a:pt x="1534160" y="4572"/>
                </a:lnTo>
                <a:lnTo>
                  <a:pt x="1529588" y="0"/>
                </a:lnTo>
                <a:close/>
              </a:path>
              <a:path w="1562100" h="627379" extrusionOk="0">
                <a:moveTo>
                  <a:pt x="1534160" y="10160"/>
                </a:moveTo>
                <a:lnTo>
                  <a:pt x="1513839" y="10160"/>
                </a:lnTo>
                <a:lnTo>
                  <a:pt x="1524000" y="20320"/>
                </a:lnTo>
                <a:lnTo>
                  <a:pt x="1534160" y="20320"/>
                </a:lnTo>
                <a:lnTo>
                  <a:pt x="1534160" y="10160"/>
                </a:lnTo>
                <a:close/>
              </a:path>
            </a:pathLst>
          </a:custGeom>
          <a:solidFill>
            <a:srgbClr val="A6A6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30"/>
          <p:cNvSpPr/>
          <p:nvPr/>
        </p:nvSpPr>
        <p:spPr>
          <a:xfrm>
            <a:off x="3545840" y="5527040"/>
            <a:ext cx="2161540" cy="393700"/>
          </a:xfrm>
          <a:custGeom>
            <a:avLst/>
            <a:gdLst/>
            <a:ahLst/>
            <a:cxnLst/>
            <a:rect l="l" t="t" r="r" b="b"/>
            <a:pathLst>
              <a:path w="2161540" h="393700" extrusionOk="0">
                <a:moveTo>
                  <a:pt x="2113280" y="319548"/>
                </a:moveTo>
                <a:lnTo>
                  <a:pt x="2108592" y="320493"/>
                </a:lnTo>
                <a:lnTo>
                  <a:pt x="2096484" y="328658"/>
                </a:lnTo>
                <a:lnTo>
                  <a:pt x="2088328" y="340768"/>
                </a:lnTo>
                <a:lnTo>
                  <a:pt x="2085339" y="355600"/>
                </a:lnTo>
                <a:lnTo>
                  <a:pt x="2088328" y="370431"/>
                </a:lnTo>
                <a:lnTo>
                  <a:pt x="2096484" y="382541"/>
                </a:lnTo>
                <a:lnTo>
                  <a:pt x="2108592" y="390706"/>
                </a:lnTo>
                <a:lnTo>
                  <a:pt x="2123440" y="393700"/>
                </a:lnTo>
                <a:lnTo>
                  <a:pt x="2138287" y="390706"/>
                </a:lnTo>
                <a:lnTo>
                  <a:pt x="2150395" y="382541"/>
                </a:lnTo>
                <a:lnTo>
                  <a:pt x="2158551" y="370431"/>
                </a:lnTo>
                <a:lnTo>
                  <a:pt x="2159492" y="365760"/>
                </a:lnTo>
                <a:lnTo>
                  <a:pt x="2117852" y="365760"/>
                </a:lnTo>
                <a:lnTo>
                  <a:pt x="2113280" y="361213"/>
                </a:lnTo>
                <a:lnTo>
                  <a:pt x="2113280" y="319548"/>
                </a:lnTo>
                <a:close/>
              </a:path>
              <a:path w="2161540" h="393700" extrusionOk="0">
                <a:moveTo>
                  <a:pt x="2123440" y="317500"/>
                </a:moveTo>
                <a:lnTo>
                  <a:pt x="2113280" y="319548"/>
                </a:lnTo>
                <a:lnTo>
                  <a:pt x="2113280" y="361213"/>
                </a:lnTo>
                <a:lnTo>
                  <a:pt x="2117852" y="365760"/>
                </a:lnTo>
                <a:lnTo>
                  <a:pt x="2129028" y="365760"/>
                </a:lnTo>
                <a:lnTo>
                  <a:pt x="2133600" y="361213"/>
                </a:lnTo>
                <a:lnTo>
                  <a:pt x="2133600" y="319548"/>
                </a:lnTo>
                <a:lnTo>
                  <a:pt x="2123440" y="317500"/>
                </a:lnTo>
                <a:close/>
              </a:path>
              <a:path w="2161540" h="393700" extrusionOk="0">
                <a:moveTo>
                  <a:pt x="2133600" y="319548"/>
                </a:moveTo>
                <a:lnTo>
                  <a:pt x="2133600" y="361213"/>
                </a:lnTo>
                <a:lnTo>
                  <a:pt x="2129028" y="365760"/>
                </a:lnTo>
                <a:lnTo>
                  <a:pt x="2159492" y="365760"/>
                </a:lnTo>
                <a:lnTo>
                  <a:pt x="2161540" y="355600"/>
                </a:lnTo>
                <a:lnTo>
                  <a:pt x="2158551" y="340768"/>
                </a:lnTo>
                <a:lnTo>
                  <a:pt x="2150395" y="328658"/>
                </a:lnTo>
                <a:lnTo>
                  <a:pt x="2138287" y="320493"/>
                </a:lnTo>
                <a:lnTo>
                  <a:pt x="2133600" y="319548"/>
                </a:lnTo>
                <a:close/>
              </a:path>
              <a:path w="2161540" h="393700" extrusionOk="0">
                <a:moveTo>
                  <a:pt x="2113280" y="10160"/>
                </a:moveTo>
                <a:lnTo>
                  <a:pt x="2113280" y="319548"/>
                </a:lnTo>
                <a:lnTo>
                  <a:pt x="2123440" y="317500"/>
                </a:lnTo>
                <a:lnTo>
                  <a:pt x="2133600" y="317500"/>
                </a:lnTo>
                <a:lnTo>
                  <a:pt x="2133600" y="20320"/>
                </a:lnTo>
                <a:lnTo>
                  <a:pt x="2123440" y="20320"/>
                </a:lnTo>
                <a:lnTo>
                  <a:pt x="2113280" y="10160"/>
                </a:lnTo>
                <a:close/>
              </a:path>
              <a:path w="2161540" h="393700" extrusionOk="0">
                <a:moveTo>
                  <a:pt x="2133600" y="317500"/>
                </a:moveTo>
                <a:lnTo>
                  <a:pt x="2123440" y="317500"/>
                </a:lnTo>
                <a:lnTo>
                  <a:pt x="2133600" y="319548"/>
                </a:lnTo>
                <a:lnTo>
                  <a:pt x="2133600" y="317500"/>
                </a:lnTo>
                <a:close/>
              </a:path>
              <a:path w="2161540" h="393700" extrusionOk="0">
                <a:moveTo>
                  <a:pt x="2129028" y="0"/>
                </a:moveTo>
                <a:lnTo>
                  <a:pt x="4572" y="0"/>
                </a:lnTo>
                <a:lnTo>
                  <a:pt x="0" y="4572"/>
                </a:lnTo>
                <a:lnTo>
                  <a:pt x="0" y="15748"/>
                </a:lnTo>
                <a:lnTo>
                  <a:pt x="4572" y="20320"/>
                </a:lnTo>
                <a:lnTo>
                  <a:pt x="2113280" y="20320"/>
                </a:lnTo>
                <a:lnTo>
                  <a:pt x="2113280" y="10160"/>
                </a:lnTo>
                <a:lnTo>
                  <a:pt x="2133600" y="10160"/>
                </a:lnTo>
                <a:lnTo>
                  <a:pt x="2133600" y="4572"/>
                </a:lnTo>
                <a:lnTo>
                  <a:pt x="2129028" y="0"/>
                </a:lnTo>
                <a:close/>
              </a:path>
              <a:path w="2161540" h="393700" extrusionOk="0">
                <a:moveTo>
                  <a:pt x="2133600" y="10160"/>
                </a:moveTo>
                <a:lnTo>
                  <a:pt x="2113280" y="10160"/>
                </a:lnTo>
                <a:lnTo>
                  <a:pt x="2123440" y="20320"/>
                </a:lnTo>
                <a:lnTo>
                  <a:pt x="2133600" y="20320"/>
                </a:lnTo>
                <a:lnTo>
                  <a:pt x="2133600" y="10160"/>
                </a:lnTo>
                <a:close/>
              </a:path>
            </a:pathLst>
          </a:custGeom>
          <a:solidFill>
            <a:srgbClr val="A6A6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30"/>
          <p:cNvSpPr/>
          <p:nvPr/>
        </p:nvSpPr>
        <p:spPr>
          <a:xfrm>
            <a:off x="4490714" y="3129788"/>
            <a:ext cx="497840" cy="1463040"/>
          </a:xfrm>
          <a:custGeom>
            <a:avLst/>
            <a:gdLst/>
            <a:ahLst/>
            <a:cxnLst/>
            <a:rect l="l" t="t" r="r" b="b"/>
            <a:pathLst>
              <a:path w="497839" h="1463039" extrusionOk="0">
                <a:moveTo>
                  <a:pt x="58933" y="0"/>
                </a:moveTo>
                <a:lnTo>
                  <a:pt x="24070" y="30261"/>
                </a:lnTo>
                <a:lnTo>
                  <a:pt x="12200" y="71904"/>
                </a:lnTo>
                <a:lnTo>
                  <a:pt x="4247" y="128596"/>
                </a:lnTo>
                <a:lnTo>
                  <a:pt x="365" y="198367"/>
                </a:lnTo>
                <a:lnTo>
                  <a:pt x="0" y="237541"/>
                </a:lnTo>
                <a:lnTo>
                  <a:pt x="710" y="279247"/>
                </a:lnTo>
                <a:lnTo>
                  <a:pt x="2517" y="323238"/>
                </a:lnTo>
                <a:lnTo>
                  <a:pt x="5439" y="369268"/>
                </a:lnTo>
                <a:lnTo>
                  <a:pt x="9495" y="417090"/>
                </a:lnTo>
                <a:lnTo>
                  <a:pt x="14706" y="466459"/>
                </a:lnTo>
                <a:lnTo>
                  <a:pt x="21090" y="517128"/>
                </a:lnTo>
                <a:lnTo>
                  <a:pt x="28667" y="568851"/>
                </a:lnTo>
                <a:lnTo>
                  <a:pt x="37456" y="621383"/>
                </a:lnTo>
                <a:lnTo>
                  <a:pt x="47478" y="674475"/>
                </a:lnTo>
                <a:lnTo>
                  <a:pt x="58751" y="727884"/>
                </a:lnTo>
                <a:lnTo>
                  <a:pt x="71295" y="781361"/>
                </a:lnTo>
                <a:lnTo>
                  <a:pt x="85129" y="834662"/>
                </a:lnTo>
                <a:lnTo>
                  <a:pt x="100273" y="887540"/>
                </a:lnTo>
                <a:lnTo>
                  <a:pt x="116747" y="939749"/>
                </a:lnTo>
                <a:lnTo>
                  <a:pt x="134569" y="991042"/>
                </a:lnTo>
                <a:lnTo>
                  <a:pt x="153759" y="1041173"/>
                </a:lnTo>
                <a:lnTo>
                  <a:pt x="174337" y="1089897"/>
                </a:lnTo>
                <a:lnTo>
                  <a:pt x="196322" y="1136966"/>
                </a:lnTo>
                <a:lnTo>
                  <a:pt x="219733" y="1182136"/>
                </a:lnTo>
                <a:lnTo>
                  <a:pt x="244591" y="1225159"/>
                </a:lnTo>
                <a:lnTo>
                  <a:pt x="270914" y="1265790"/>
                </a:lnTo>
                <a:lnTo>
                  <a:pt x="298722" y="1303781"/>
                </a:lnTo>
                <a:lnTo>
                  <a:pt x="328035" y="1338888"/>
                </a:lnTo>
                <a:lnTo>
                  <a:pt x="358871" y="1370864"/>
                </a:lnTo>
                <a:lnTo>
                  <a:pt x="391251" y="1399462"/>
                </a:lnTo>
                <a:lnTo>
                  <a:pt x="425194" y="1424437"/>
                </a:lnTo>
                <a:lnTo>
                  <a:pt x="460719" y="1445542"/>
                </a:lnTo>
                <a:lnTo>
                  <a:pt x="497845" y="1462532"/>
                </a:lnTo>
              </a:path>
            </a:pathLst>
          </a:custGeom>
          <a:noFill/>
          <a:ln w="20300" cap="flat" cmpd="sng">
            <a:solidFill>
              <a:srgbClr val="006FC0"/>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30"/>
          <p:cNvSpPr/>
          <p:nvPr/>
        </p:nvSpPr>
        <p:spPr>
          <a:xfrm>
            <a:off x="4978400" y="4572508"/>
            <a:ext cx="690880" cy="1463040"/>
          </a:xfrm>
          <a:custGeom>
            <a:avLst/>
            <a:gdLst/>
            <a:ahLst/>
            <a:cxnLst/>
            <a:rect l="l" t="t" r="r" b="b"/>
            <a:pathLst>
              <a:path w="690879" h="1463039" extrusionOk="0">
                <a:moveTo>
                  <a:pt x="81787" y="0"/>
                </a:moveTo>
                <a:lnTo>
                  <a:pt x="37063" y="24334"/>
                </a:lnTo>
                <a:lnTo>
                  <a:pt x="14626" y="80768"/>
                </a:lnTo>
                <a:lnTo>
                  <a:pt x="5260" y="133819"/>
                </a:lnTo>
                <a:lnTo>
                  <a:pt x="554" y="197497"/>
                </a:lnTo>
                <a:lnTo>
                  <a:pt x="0" y="232862"/>
                </a:lnTo>
                <a:lnTo>
                  <a:pt x="671" y="270333"/>
                </a:lnTo>
                <a:lnTo>
                  <a:pt x="2588" y="309726"/>
                </a:lnTo>
                <a:lnTo>
                  <a:pt x="5772" y="350857"/>
                </a:lnTo>
                <a:lnTo>
                  <a:pt x="10242" y="393543"/>
                </a:lnTo>
                <a:lnTo>
                  <a:pt x="16018" y="437600"/>
                </a:lnTo>
                <a:lnTo>
                  <a:pt x="23121" y="482845"/>
                </a:lnTo>
                <a:lnTo>
                  <a:pt x="31571" y="529093"/>
                </a:lnTo>
                <a:lnTo>
                  <a:pt x="41388" y="576160"/>
                </a:lnTo>
                <a:lnTo>
                  <a:pt x="52592" y="623865"/>
                </a:lnTo>
                <a:lnTo>
                  <a:pt x="65203" y="672021"/>
                </a:lnTo>
                <a:lnTo>
                  <a:pt x="79242" y="720447"/>
                </a:lnTo>
                <a:lnTo>
                  <a:pt x="94729" y="768958"/>
                </a:lnTo>
                <a:lnTo>
                  <a:pt x="111684" y="817370"/>
                </a:lnTo>
                <a:lnTo>
                  <a:pt x="130127" y="865500"/>
                </a:lnTo>
                <a:lnTo>
                  <a:pt x="150078" y="913164"/>
                </a:lnTo>
                <a:lnTo>
                  <a:pt x="171557" y="960178"/>
                </a:lnTo>
                <a:lnTo>
                  <a:pt x="194585" y="1006360"/>
                </a:lnTo>
                <a:lnTo>
                  <a:pt x="219182" y="1051524"/>
                </a:lnTo>
                <a:lnTo>
                  <a:pt x="245368" y="1095487"/>
                </a:lnTo>
                <a:lnTo>
                  <a:pt x="273163" y="1138066"/>
                </a:lnTo>
                <a:lnTo>
                  <a:pt x="302587" y="1179077"/>
                </a:lnTo>
                <a:lnTo>
                  <a:pt x="333660" y="1218337"/>
                </a:lnTo>
                <a:lnTo>
                  <a:pt x="366404" y="1255661"/>
                </a:lnTo>
                <a:lnTo>
                  <a:pt x="400837" y="1290865"/>
                </a:lnTo>
                <a:lnTo>
                  <a:pt x="436980" y="1323767"/>
                </a:lnTo>
                <a:lnTo>
                  <a:pt x="474853" y="1354182"/>
                </a:lnTo>
                <a:lnTo>
                  <a:pt x="514477" y="1381927"/>
                </a:lnTo>
                <a:lnTo>
                  <a:pt x="555871" y="1406819"/>
                </a:lnTo>
                <a:lnTo>
                  <a:pt x="599056" y="1428672"/>
                </a:lnTo>
                <a:lnTo>
                  <a:pt x="644052" y="1447304"/>
                </a:lnTo>
                <a:lnTo>
                  <a:pt x="690879" y="1462532"/>
                </a:lnTo>
              </a:path>
            </a:pathLst>
          </a:custGeom>
          <a:noFill/>
          <a:ln w="20300" cap="flat" cmpd="sng">
            <a:solidFill>
              <a:srgbClr val="006FC0"/>
            </a:solidFill>
            <a:prstDash val="dot"/>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30"/>
          <p:cNvSpPr/>
          <p:nvPr/>
        </p:nvSpPr>
        <p:spPr>
          <a:xfrm>
            <a:off x="137160" y="624840"/>
            <a:ext cx="406400" cy="416559"/>
          </a:xfrm>
          <a:custGeom>
            <a:avLst/>
            <a:gdLst/>
            <a:ahLst/>
            <a:cxnLst/>
            <a:rect l="l" t="t" r="r" b="b"/>
            <a:pathLst>
              <a:path w="406400" h="416559" extrusionOk="0">
                <a:moveTo>
                  <a:pt x="203200" y="0"/>
                </a:moveTo>
                <a:lnTo>
                  <a:pt x="156606" y="5499"/>
                </a:lnTo>
                <a:lnTo>
                  <a:pt x="113835" y="21164"/>
                </a:lnTo>
                <a:lnTo>
                  <a:pt x="76106" y="45746"/>
                </a:lnTo>
                <a:lnTo>
                  <a:pt x="44638" y="77997"/>
                </a:lnTo>
                <a:lnTo>
                  <a:pt x="20652" y="116669"/>
                </a:lnTo>
                <a:lnTo>
                  <a:pt x="5366" y="160513"/>
                </a:lnTo>
                <a:lnTo>
                  <a:pt x="0" y="208280"/>
                </a:lnTo>
                <a:lnTo>
                  <a:pt x="5366" y="256046"/>
                </a:lnTo>
                <a:lnTo>
                  <a:pt x="20652" y="299890"/>
                </a:lnTo>
                <a:lnTo>
                  <a:pt x="44638" y="338562"/>
                </a:lnTo>
                <a:lnTo>
                  <a:pt x="76106" y="370813"/>
                </a:lnTo>
                <a:lnTo>
                  <a:pt x="113835" y="395395"/>
                </a:lnTo>
                <a:lnTo>
                  <a:pt x="156606" y="411060"/>
                </a:lnTo>
                <a:lnTo>
                  <a:pt x="203200" y="416560"/>
                </a:lnTo>
                <a:lnTo>
                  <a:pt x="249793" y="411060"/>
                </a:lnTo>
                <a:lnTo>
                  <a:pt x="292564" y="395395"/>
                </a:lnTo>
                <a:lnTo>
                  <a:pt x="330293" y="370813"/>
                </a:lnTo>
                <a:lnTo>
                  <a:pt x="361761" y="338562"/>
                </a:lnTo>
                <a:lnTo>
                  <a:pt x="385747" y="299890"/>
                </a:lnTo>
                <a:lnTo>
                  <a:pt x="401033" y="256046"/>
                </a:lnTo>
                <a:lnTo>
                  <a:pt x="406399" y="208280"/>
                </a:lnTo>
                <a:lnTo>
                  <a:pt x="401033" y="160513"/>
                </a:lnTo>
                <a:lnTo>
                  <a:pt x="385747" y="116669"/>
                </a:lnTo>
                <a:lnTo>
                  <a:pt x="361761" y="77997"/>
                </a:lnTo>
                <a:lnTo>
                  <a:pt x="330293" y="45746"/>
                </a:lnTo>
                <a:lnTo>
                  <a:pt x="292564" y="21164"/>
                </a:lnTo>
                <a:lnTo>
                  <a:pt x="249793" y="5499"/>
                </a:lnTo>
                <a:lnTo>
                  <a:pt x="203200" y="0"/>
                </a:lnTo>
                <a:close/>
              </a:path>
            </a:pathLst>
          </a:custGeom>
          <a:solidFill>
            <a:srgbClr val="676C7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30"/>
          <p:cNvSpPr/>
          <p:nvPr/>
        </p:nvSpPr>
        <p:spPr>
          <a:xfrm>
            <a:off x="137160" y="624840"/>
            <a:ext cx="406400" cy="416559"/>
          </a:xfrm>
          <a:custGeom>
            <a:avLst/>
            <a:gdLst/>
            <a:ahLst/>
            <a:cxnLst/>
            <a:rect l="l" t="t" r="r" b="b"/>
            <a:pathLst>
              <a:path w="406400" h="416559" extrusionOk="0">
                <a:moveTo>
                  <a:pt x="0" y="208280"/>
                </a:moveTo>
                <a:lnTo>
                  <a:pt x="5366" y="160513"/>
                </a:lnTo>
                <a:lnTo>
                  <a:pt x="20652" y="116669"/>
                </a:lnTo>
                <a:lnTo>
                  <a:pt x="44638" y="77997"/>
                </a:lnTo>
                <a:lnTo>
                  <a:pt x="76106" y="45746"/>
                </a:lnTo>
                <a:lnTo>
                  <a:pt x="113835" y="21164"/>
                </a:lnTo>
                <a:lnTo>
                  <a:pt x="156606" y="5499"/>
                </a:lnTo>
                <a:lnTo>
                  <a:pt x="203200" y="0"/>
                </a:lnTo>
                <a:lnTo>
                  <a:pt x="249793" y="5499"/>
                </a:lnTo>
                <a:lnTo>
                  <a:pt x="292564" y="21164"/>
                </a:lnTo>
                <a:lnTo>
                  <a:pt x="330293" y="45746"/>
                </a:lnTo>
                <a:lnTo>
                  <a:pt x="361761" y="77997"/>
                </a:lnTo>
                <a:lnTo>
                  <a:pt x="385747" y="116669"/>
                </a:lnTo>
                <a:lnTo>
                  <a:pt x="401033" y="160513"/>
                </a:lnTo>
                <a:lnTo>
                  <a:pt x="406399" y="208280"/>
                </a:lnTo>
                <a:lnTo>
                  <a:pt x="401033" y="256046"/>
                </a:lnTo>
                <a:lnTo>
                  <a:pt x="385747" y="299890"/>
                </a:lnTo>
                <a:lnTo>
                  <a:pt x="361761" y="338562"/>
                </a:lnTo>
                <a:lnTo>
                  <a:pt x="330293" y="370813"/>
                </a:lnTo>
                <a:lnTo>
                  <a:pt x="292564" y="395395"/>
                </a:lnTo>
                <a:lnTo>
                  <a:pt x="249793" y="411060"/>
                </a:lnTo>
                <a:lnTo>
                  <a:pt x="203200" y="416560"/>
                </a:lnTo>
                <a:lnTo>
                  <a:pt x="156606" y="411060"/>
                </a:lnTo>
                <a:lnTo>
                  <a:pt x="113835" y="395395"/>
                </a:lnTo>
                <a:lnTo>
                  <a:pt x="76106" y="370813"/>
                </a:lnTo>
                <a:lnTo>
                  <a:pt x="44638" y="338562"/>
                </a:lnTo>
                <a:lnTo>
                  <a:pt x="20652" y="299890"/>
                </a:lnTo>
                <a:lnTo>
                  <a:pt x="5366" y="256046"/>
                </a:lnTo>
                <a:lnTo>
                  <a:pt x="0" y="208280"/>
                </a:lnTo>
                <a:close/>
              </a:path>
            </a:pathLst>
          </a:custGeom>
          <a:noFill/>
          <a:ln w="10150" cap="flat" cmpd="sng">
            <a:solidFill>
              <a:srgbClr val="676C7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30"/>
          <p:cNvSpPr/>
          <p:nvPr/>
        </p:nvSpPr>
        <p:spPr>
          <a:xfrm>
            <a:off x="177800" y="746759"/>
            <a:ext cx="335280" cy="162560"/>
          </a:xfrm>
          <a:custGeom>
            <a:avLst/>
            <a:gdLst/>
            <a:ahLst/>
            <a:cxnLst/>
            <a:rect l="l" t="t" r="r" b="b"/>
            <a:pathLst>
              <a:path w="335280" h="162559" extrusionOk="0">
                <a:moveTo>
                  <a:pt x="0" y="162560"/>
                </a:moveTo>
                <a:lnTo>
                  <a:pt x="335280" y="162560"/>
                </a:lnTo>
                <a:lnTo>
                  <a:pt x="335280" y="0"/>
                </a:lnTo>
                <a:lnTo>
                  <a:pt x="0" y="0"/>
                </a:lnTo>
                <a:lnTo>
                  <a:pt x="0" y="162560"/>
                </a:lnTo>
                <a:close/>
              </a:path>
            </a:pathLst>
          </a:custGeom>
          <a:solidFill>
            <a:srgbClr val="676C7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30"/>
          <p:cNvSpPr/>
          <p:nvPr/>
        </p:nvSpPr>
        <p:spPr>
          <a:xfrm>
            <a:off x="177800" y="746759"/>
            <a:ext cx="335280" cy="162560"/>
          </a:xfrm>
          <a:custGeom>
            <a:avLst/>
            <a:gdLst/>
            <a:ahLst/>
            <a:cxnLst/>
            <a:rect l="l" t="t" r="r" b="b"/>
            <a:pathLst>
              <a:path w="335280" h="162559" extrusionOk="0">
                <a:moveTo>
                  <a:pt x="0" y="162560"/>
                </a:moveTo>
                <a:lnTo>
                  <a:pt x="335280" y="162560"/>
                </a:lnTo>
                <a:lnTo>
                  <a:pt x="335280" y="0"/>
                </a:lnTo>
                <a:lnTo>
                  <a:pt x="0" y="0"/>
                </a:lnTo>
                <a:lnTo>
                  <a:pt x="0" y="162560"/>
                </a:lnTo>
                <a:close/>
              </a:path>
            </a:pathLst>
          </a:custGeom>
          <a:noFill/>
          <a:ln w="10150" cap="flat" cmpd="sng">
            <a:solidFill>
              <a:srgbClr val="676C7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30"/>
          <p:cNvSpPr txBox="1"/>
          <p:nvPr/>
        </p:nvSpPr>
        <p:spPr>
          <a:xfrm>
            <a:off x="157479" y="570547"/>
            <a:ext cx="10829176" cy="847540"/>
          </a:xfrm>
          <a:prstGeom prst="rect">
            <a:avLst/>
          </a:prstGeom>
          <a:noFill/>
          <a:ln>
            <a:noFill/>
          </a:ln>
        </p:spPr>
        <p:txBody>
          <a:bodyPr spcFirstLastPara="1" wrap="square" lIns="0" tIns="12700" rIns="0" bIns="0" anchor="t" anchorCtr="0">
            <a:spAutoFit/>
          </a:bodyPr>
          <a:lstStyle/>
          <a:p>
            <a:pPr marL="12700" marR="0" lvl="0" indent="0" algn="l" rtl="0">
              <a:lnSpc>
                <a:spcPct val="113333"/>
              </a:lnSpc>
              <a:spcBef>
                <a:spcPts val="0"/>
              </a:spcBef>
              <a:spcAft>
                <a:spcPts val="0"/>
              </a:spcAft>
              <a:buNone/>
            </a:pPr>
            <a:r>
              <a:rPr lang="en-US" sz="1575" b="1" baseline="30000" dirty="0">
                <a:solidFill>
                  <a:srgbClr val="FFFFFF"/>
                </a:solidFill>
                <a:latin typeface="Trebuchet MS"/>
                <a:ea typeface="Trebuchet MS"/>
                <a:cs typeface="Trebuchet MS"/>
                <a:sym typeface="Trebuchet MS"/>
              </a:rPr>
              <a:t>7.1.2 </a:t>
            </a:r>
            <a:r>
              <a:rPr lang="en-US" sz="2400" dirty="0">
                <a:solidFill>
                  <a:srgbClr val="E71C56"/>
                </a:solidFill>
                <a:latin typeface="Trebuchet MS"/>
                <a:ea typeface="Trebuchet MS"/>
                <a:cs typeface="Trebuchet MS"/>
                <a:sym typeface="Trebuchet MS"/>
              </a:rPr>
              <a:t>Theme based| Kerala’s coastline </a:t>
            </a:r>
            <a:r>
              <a:rPr lang="en-US" sz="2400" dirty="0">
                <a:solidFill>
                  <a:srgbClr val="6B707E"/>
                </a:solidFill>
                <a:latin typeface="Trebuchet MS"/>
                <a:ea typeface="Trebuchet MS"/>
                <a:cs typeface="Trebuchet MS"/>
                <a:sym typeface="Trebuchet MS"/>
              </a:rPr>
              <a:t>can be harnessed for </a:t>
            </a:r>
            <a:r>
              <a:rPr lang="en-US" sz="2400" dirty="0">
                <a:solidFill>
                  <a:srgbClr val="E71C56"/>
                </a:solidFill>
                <a:latin typeface="Trebuchet MS"/>
                <a:ea typeface="Trebuchet MS"/>
                <a:cs typeface="Trebuchet MS"/>
                <a:sym typeface="Trebuchet MS"/>
              </a:rPr>
              <a:t>Ayurvedic wellness and scenic tourism </a:t>
            </a:r>
            <a:r>
              <a:rPr lang="en-US" sz="2400" dirty="0">
                <a:solidFill>
                  <a:srgbClr val="6B707E"/>
                </a:solidFill>
                <a:latin typeface="Trebuchet MS"/>
                <a:ea typeface="Trebuchet MS"/>
                <a:cs typeface="Trebuchet MS"/>
                <a:sym typeface="Trebuchet MS"/>
              </a:rPr>
              <a:t>in collaboration with tourism and local authorities</a:t>
            </a:r>
            <a:endParaRPr sz="2400">
              <a:solidFill>
                <a:schemeClr val="dk1"/>
              </a:solidFill>
              <a:latin typeface="Trebuchet MS"/>
              <a:ea typeface="Trebuchet MS"/>
              <a:cs typeface="Trebuchet MS"/>
              <a:sym typeface="Trebuchet MS"/>
            </a:endParaRPr>
          </a:p>
        </p:txBody>
      </p:sp>
      <p:sp>
        <p:nvSpPr>
          <p:cNvPr id="440" name="Google Shape;440;p30"/>
          <p:cNvSpPr txBox="1"/>
          <p:nvPr/>
        </p:nvSpPr>
        <p:spPr>
          <a:xfrm>
            <a:off x="10332718" y="1509016"/>
            <a:ext cx="1368501" cy="232479"/>
          </a:xfrm>
          <a:prstGeom prst="rect">
            <a:avLst/>
          </a:prstGeom>
          <a:solidFill>
            <a:srgbClr val="6B707E"/>
          </a:solidFill>
          <a:ln>
            <a:noFill/>
          </a:ln>
        </p:spPr>
        <p:txBody>
          <a:bodyPr spcFirstLastPara="1" wrap="square" lIns="0" tIns="10775" rIns="0" bIns="0" anchor="t" anchorCtr="0">
            <a:spAutoFit/>
          </a:bodyPr>
          <a:lstStyle/>
          <a:p>
            <a:pPr marL="257175" marR="0" lvl="0" indent="0" algn="l" rtl="0">
              <a:lnSpc>
                <a:spcPct val="119583"/>
              </a:lnSpc>
              <a:spcBef>
                <a:spcPts val="0"/>
              </a:spcBef>
              <a:spcAft>
                <a:spcPts val="0"/>
              </a:spcAft>
              <a:buNone/>
            </a:pPr>
            <a:r>
              <a:rPr lang="en-US" sz="1200" dirty="0">
                <a:solidFill>
                  <a:srgbClr val="FFFFFF"/>
                </a:solidFill>
                <a:latin typeface="Trebuchet MS"/>
                <a:ea typeface="Trebuchet MS"/>
                <a:cs typeface="Trebuchet MS"/>
                <a:sym typeface="Trebuchet MS"/>
              </a:rPr>
              <a:t>Illustrative</a:t>
            </a:r>
            <a:endParaRPr sz="1200" dirty="0">
              <a:solidFill>
                <a:schemeClr val="dk1"/>
              </a:solidFill>
              <a:latin typeface="Trebuchet MS"/>
              <a:ea typeface="Trebuchet MS"/>
              <a:cs typeface="Trebuchet MS"/>
              <a:sym typeface="Trebuchet MS"/>
            </a:endParaRPr>
          </a:p>
        </p:txBody>
      </p:sp>
      <p:sp>
        <p:nvSpPr>
          <p:cNvPr id="441" name="Google Shape;441;p30"/>
          <p:cNvSpPr txBox="1">
            <a:spLocks noGrp="1"/>
          </p:cNvSpPr>
          <p:nvPr>
            <p:ph type="sldNum" idx="12"/>
          </p:nvPr>
        </p:nvSpPr>
        <p:spPr>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pPr marL="25400" lvl="0" indent="0" algn="l" rtl="0">
                <a:lnSpc>
                  <a:spcPct val="100000"/>
                </a:lnSpc>
                <a:spcBef>
                  <a:spcPts val="0"/>
                </a:spcBef>
                <a:spcAft>
                  <a:spcPts val="0"/>
                </a:spcAft>
                <a:buNone/>
              </a:pPr>
              <a:t>25</a:t>
            </a:fld>
            <a:endParaRPr/>
          </a:p>
        </p:txBody>
      </p:sp>
      <p:sp>
        <p:nvSpPr>
          <p:cNvPr id="26" name="Left Arrow 25">
            <a:hlinkClick r:id="rId6" action="ppaction://hlinksldjump"/>
          </p:cNvPr>
          <p:cNvSpPr/>
          <p:nvPr/>
        </p:nvSpPr>
        <p:spPr>
          <a:xfrm>
            <a:off x="10958945" y="651163"/>
            <a:ext cx="942109" cy="3740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1"/>
          <p:cNvSpPr/>
          <p:nvPr/>
        </p:nvSpPr>
        <p:spPr>
          <a:xfrm>
            <a:off x="0" y="1257063"/>
            <a:ext cx="12192000" cy="5628321"/>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31"/>
          <p:cNvSpPr/>
          <p:nvPr/>
        </p:nvSpPr>
        <p:spPr>
          <a:xfrm>
            <a:off x="9032240" y="0"/>
            <a:ext cx="416559" cy="6857999"/>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31"/>
          <p:cNvSpPr/>
          <p:nvPr/>
        </p:nvSpPr>
        <p:spPr>
          <a:xfrm>
            <a:off x="0" y="0"/>
            <a:ext cx="9032240" cy="6858000"/>
          </a:xfrm>
          <a:custGeom>
            <a:avLst/>
            <a:gdLst/>
            <a:ahLst/>
            <a:cxnLst/>
            <a:rect l="l" t="t" r="r" b="b"/>
            <a:pathLst>
              <a:path w="9032240" h="6858000" extrusionOk="0">
                <a:moveTo>
                  <a:pt x="0" y="6858000"/>
                </a:moveTo>
                <a:lnTo>
                  <a:pt x="9032240" y="6858000"/>
                </a:lnTo>
                <a:lnTo>
                  <a:pt x="9032240" y="0"/>
                </a:lnTo>
                <a:lnTo>
                  <a:pt x="0" y="0"/>
                </a:lnTo>
                <a:lnTo>
                  <a:pt x="0" y="68580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31"/>
          <p:cNvSpPr txBox="1"/>
          <p:nvPr/>
        </p:nvSpPr>
        <p:spPr>
          <a:xfrm>
            <a:off x="617855" y="560387"/>
            <a:ext cx="8138218" cy="847540"/>
          </a:xfrm>
          <a:prstGeom prst="rect">
            <a:avLst/>
          </a:prstGeom>
          <a:noFill/>
          <a:ln>
            <a:noFill/>
          </a:ln>
        </p:spPr>
        <p:txBody>
          <a:bodyPr spcFirstLastPara="1" wrap="square" lIns="0" tIns="12700" rIns="0" bIns="0" anchor="t" anchorCtr="0">
            <a:spAutoFit/>
          </a:bodyPr>
          <a:lstStyle/>
          <a:p>
            <a:pPr marL="12700" marR="0" lvl="0" indent="0" algn="l" rtl="0">
              <a:lnSpc>
                <a:spcPct val="113333"/>
              </a:lnSpc>
              <a:spcBef>
                <a:spcPts val="0"/>
              </a:spcBef>
              <a:spcAft>
                <a:spcPts val="0"/>
              </a:spcAft>
              <a:buNone/>
            </a:pPr>
            <a:r>
              <a:rPr lang="en-US" sz="2400" dirty="0">
                <a:solidFill>
                  <a:srgbClr val="E71C56"/>
                </a:solidFill>
                <a:latin typeface="Trebuchet MS"/>
                <a:ea typeface="Trebuchet MS"/>
                <a:cs typeface="Trebuchet MS"/>
                <a:sym typeface="Trebuchet MS"/>
              </a:rPr>
              <a:t>Theme based | </a:t>
            </a:r>
            <a:r>
              <a:rPr lang="en-US" sz="2400" dirty="0">
                <a:solidFill>
                  <a:srgbClr val="29B974"/>
                </a:solidFill>
                <a:latin typeface="Trebuchet MS"/>
                <a:ea typeface="Trebuchet MS"/>
                <a:cs typeface="Trebuchet MS"/>
                <a:sym typeface="Trebuchet MS"/>
              </a:rPr>
              <a:t>Heritage tourism circuit could be developed on the eastern coast</a:t>
            </a:r>
            <a:endParaRPr sz="2400" dirty="0">
              <a:solidFill>
                <a:schemeClr val="dk1"/>
              </a:solidFill>
              <a:latin typeface="Trebuchet MS"/>
              <a:ea typeface="Trebuchet MS"/>
              <a:cs typeface="Trebuchet MS"/>
              <a:sym typeface="Trebuchet MS"/>
            </a:endParaRPr>
          </a:p>
        </p:txBody>
      </p:sp>
      <p:sp>
        <p:nvSpPr>
          <p:cNvPr id="452" name="Google Shape;452;p31"/>
          <p:cNvSpPr txBox="1"/>
          <p:nvPr/>
        </p:nvSpPr>
        <p:spPr>
          <a:xfrm>
            <a:off x="9232265" y="2245042"/>
            <a:ext cx="2406015" cy="3383279"/>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2000" dirty="0">
                <a:solidFill>
                  <a:srgbClr val="FFFFFF"/>
                </a:solidFill>
                <a:latin typeface="Trebuchet MS"/>
                <a:ea typeface="Trebuchet MS"/>
                <a:cs typeface="Trebuchet MS"/>
                <a:sym typeface="Trebuchet MS"/>
              </a:rPr>
              <a:t>Heritage attractions  on the western coast  like </a:t>
            </a:r>
            <a:r>
              <a:rPr lang="en-US" sz="2000" dirty="0" err="1">
                <a:solidFill>
                  <a:srgbClr val="FFFFFF"/>
                </a:solidFill>
                <a:latin typeface="Trebuchet MS"/>
                <a:ea typeface="Trebuchet MS"/>
                <a:cs typeface="Trebuchet MS"/>
                <a:sym typeface="Trebuchet MS"/>
              </a:rPr>
              <a:t>Jyotirlingas</a:t>
            </a:r>
            <a:r>
              <a:rPr lang="en-US" sz="2000" dirty="0">
                <a:solidFill>
                  <a:srgbClr val="FFFFFF"/>
                </a:solidFill>
                <a:latin typeface="Trebuchet MS"/>
                <a:ea typeface="Trebuchet MS"/>
                <a:cs typeface="Trebuchet MS"/>
                <a:sym typeface="Trebuchet MS"/>
              </a:rPr>
              <a:t> in  Mahabalipuram  could be leveraged  to create heritage  theme circuits,  which would have  significant demand  from both domestic  &amp; foreign tourists</a:t>
            </a:r>
            <a:endParaRPr sz="2000">
              <a:solidFill>
                <a:schemeClr val="dk1"/>
              </a:solidFill>
              <a:latin typeface="Trebuchet MS"/>
              <a:ea typeface="Trebuchet MS"/>
              <a:cs typeface="Trebuchet MS"/>
              <a:sym typeface="Trebuchet MS"/>
            </a:endParaRPr>
          </a:p>
        </p:txBody>
      </p:sp>
      <p:sp>
        <p:nvSpPr>
          <p:cNvPr id="453" name="Google Shape;453;p31"/>
          <p:cNvSpPr txBox="1"/>
          <p:nvPr/>
        </p:nvSpPr>
        <p:spPr>
          <a:xfrm>
            <a:off x="6685280" y="1493519"/>
            <a:ext cx="1229360" cy="193040"/>
          </a:xfrm>
          <a:prstGeom prst="rect">
            <a:avLst/>
          </a:prstGeom>
          <a:solidFill>
            <a:srgbClr val="29B974"/>
          </a:solidFill>
          <a:ln>
            <a:noFill/>
          </a:ln>
        </p:spPr>
        <p:txBody>
          <a:bodyPr spcFirstLastPara="1" wrap="square" lIns="0" tIns="11425" rIns="0" bIns="0" anchor="t" anchorCtr="0">
            <a:spAutoFit/>
          </a:bodyPr>
          <a:lstStyle/>
          <a:p>
            <a:pPr marL="264795" marR="0" lvl="0" indent="0" algn="l" rtl="0">
              <a:lnSpc>
                <a:spcPct val="118750"/>
              </a:lnSpc>
              <a:spcBef>
                <a:spcPts val="0"/>
              </a:spcBef>
              <a:spcAft>
                <a:spcPts val="0"/>
              </a:spcAft>
              <a:buNone/>
            </a:pPr>
            <a:r>
              <a:rPr lang="en-US" sz="1200">
                <a:solidFill>
                  <a:srgbClr val="FFFFFF"/>
                </a:solidFill>
                <a:latin typeface="Trebuchet MS"/>
                <a:ea typeface="Trebuchet MS"/>
                <a:cs typeface="Trebuchet MS"/>
                <a:sym typeface="Trebuchet MS"/>
              </a:rPr>
              <a:t>Illustrative</a:t>
            </a:r>
            <a:endParaRPr sz="1200">
              <a:solidFill>
                <a:schemeClr val="dk1"/>
              </a:solidFill>
              <a:latin typeface="Trebuchet MS"/>
              <a:ea typeface="Trebuchet MS"/>
              <a:cs typeface="Trebuchet MS"/>
              <a:sym typeface="Trebuchet MS"/>
            </a:endParaRPr>
          </a:p>
        </p:txBody>
      </p:sp>
      <p:sp>
        <p:nvSpPr>
          <p:cNvPr id="454" name="Google Shape;454;p31"/>
          <p:cNvSpPr/>
          <p:nvPr/>
        </p:nvSpPr>
        <p:spPr>
          <a:xfrm>
            <a:off x="5471159" y="3510279"/>
            <a:ext cx="2804160" cy="558800"/>
          </a:xfrm>
          <a:custGeom>
            <a:avLst/>
            <a:gdLst/>
            <a:ahLst/>
            <a:cxnLst/>
            <a:rect l="l" t="t" r="r" b="b"/>
            <a:pathLst>
              <a:path w="2804159" h="558800" extrusionOk="0">
                <a:moveTo>
                  <a:pt x="0" y="558800"/>
                </a:moveTo>
                <a:lnTo>
                  <a:pt x="2804160" y="558800"/>
                </a:lnTo>
                <a:lnTo>
                  <a:pt x="2804160" y="0"/>
                </a:lnTo>
                <a:lnTo>
                  <a:pt x="0" y="0"/>
                </a:lnTo>
                <a:lnTo>
                  <a:pt x="0" y="558800"/>
                </a:lnTo>
                <a:close/>
              </a:path>
            </a:pathLst>
          </a:custGeom>
          <a:solidFill>
            <a:srgbClr val="FFFFFF">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31"/>
          <p:cNvSpPr/>
          <p:nvPr/>
        </p:nvSpPr>
        <p:spPr>
          <a:xfrm>
            <a:off x="5471159" y="3510279"/>
            <a:ext cx="2804160" cy="558800"/>
          </a:xfrm>
          <a:custGeom>
            <a:avLst/>
            <a:gdLst/>
            <a:ahLst/>
            <a:cxnLst/>
            <a:rect l="l" t="t" r="r" b="b"/>
            <a:pathLst>
              <a:path w="2804159" h="558800" extrusionOk="0">
                <a:moveTo>
                  <a:pt x="0" y="558800"/>
                </a:moveTo>
                <a:lnTo>
                  <a:pt x="2804160" y="558800"/>
                </a:lnTo>
                <a:lnTo>
                  <a:pt x="2804160" y="0"/>
                </a:lnTo>
                <a:lnTo>
                  <a:pt x="0" y="0"/>
                </a:lnTo>
                <a:lnTo>
                  <a:pt x="0" y="558800"/>
                </a:lnTo>
                <a:close/>
              </a:path>
            </a:pathLst>
          </a:custGeom>
          <a:noFill/>
          <a:ln w="10150" cap="flat" cmpd="sng">
            <a:solidFill>
              <a:srgbClr val="29B97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31"/>
          <p:cNvSpPr txBox="1"/>
          <p:nvPr/>
        </p:nvSpPr>
        <p:spPr>
          <a:xfrm>
            <a:off x="5503290" y="3538601"/>
            <a:ext cx="2303145" cy="532130"/>
          </a:xfrm>
          <a:prstGeom prst="rect">
            <a:avLst/>
          </a:prstGeom>
          <a:noFill/>
          <a:ln>
            <a:noFill/>
          </a:ln>
        </p:spPr>
        <p:txBody>
          <a:bodyPr spcFirstLastPara="1" wrap="square" lIns="0" tIns="14600" rIns="0" bIns="0" anchor="t" anchorCtr="0">
            <a:spAutoFit/>
          </a:bodyPr>
          <a:lstStyle/>
          <a:p>
            <a:pPr marL="12700" marR="5080" lvl="0" indent="0" algn="l" rtl="0">
              <a:lnSpc>
                <a:spcPct val="100099"/>
              </a:lnSpc>
              <a:spcBef>
                <a:spcPts val="0"/>
              </a:spcBef>
              <a:spcAft>
                <a:spcPts val="0"/>
              </a:spcAft>
              <a:buNone/>
            </a:pPr>
            <a:r>
              <a:rPr lang="en-US" sz="1100" dirty="0">
                <a:solidFill>
                  <a:srgbClr val="2B2B2B"/>
                </a:solidFill>
                <a:latin typeface="Trebuchet MS"/>
                <a:ea typeface="Trebuchet MS"/>
                <a:cs typeface="Trebuchet MS"/>
                <a:sym typeface="Trebuchet MS"/>
              </a:rPr>
              <a:t>Sri Bhavanarayana Swamy Temple,  </a:t>
            </a:r>
            <a:r>
              <a:rPr lang="en-US" sz="1100" dirty="0" err="1">
                <a:solidFill>
                  <a:srgbClr val="2B2B2B"/>
                </a:solidFill>
                <a:latin typeface="Trebuchet MS"/>
                <a:ea typeface="Trebuchet MS"/>
                <a:cs typeface="Trebuchet MS"/>
                <a:sym typeface="Trebuchet MS"/>
              </a:rPr>
              <a:t>Draksharaman</a:t>
            </a:r>
            <a:r>
              <a:rPr lang="en-US" sz="1100" dirty="0">
                <a:solidFill>
                  <a:srgbClr val="2B2B2B"/>
                </a:solidFill>
                <a:latin typeface="Trebuchet MS"/>
                <a:ea typeface="Trebuchet MS"/>
                <a:cs typeface="Trebuchet MS"/>
                <a:sym typeface="Trebuchet MS"/>
              </a:rPr>
              <a:t>, Hope Island, </a:t>
            </a:r>
            <a:r>
              <a:rPr lang="en-US" sz="1100" dirty="0" err="1">
                <a:solidFill>
                  <a:srgbClr val="2B2B2B"/>
                </a:solidFill>
                <a:latin typeface="Trebuchet MS"/>
                <a:ea typeface="Trebuchet MS"/>
                <a:cs typeface="Trebuchet MS"/>
                <a:sym typeface="Trebuchet MS"/>
              </a:rPr>
              <a:t>Coringa</a:t>
            </a:r>
            <a:r>
              <a:rPr lang="en-US" sz="1100" dirty="0">
                <a:solidFill>
                  <a:srgbClr val="2B2B2B"/>
                </a:solidFill>
                <a:latin typeface="Trebuchet MS"/>
                <a:ea typeface="Trebuchet MS"/>
                <a:cs typeface="Trebuchet MS"/>
                <a:sym typeface="Trebuchet MS"/>
              </a:rPr>
              <a:t>  Wildlife </a:t>
            </a:r>
            <a:r>
              <a:rPr lang="en-US" sz="1100" dirty="0" err="1">
                <a:solidFill>
                  <a:srgbClr val="2B2B2B"/>
                </a:solidFill>
                <a:latin typeface="Trebuchet MS"/>
                <a:ea typeface="Trebuchet MS"/>
                <a:cs typeface="Trebuchet MS"/>
                <a:sym typeface="Trebuchet MS"/>
              </a:rPr>
              <a:t>Sanctury</a:t>
            </a:r>
            <a:endParaRPr sz="1100">
              <a:solidFill>
                <a:schemeClr val="dk1"/>
              </a:solidFill>
              <a:latin typeface="Trebuchet MS"/>
              <a:ea typeface="Trebuchet MS"/>
              <a:cs typeface="Trebuchet MS"/>
              <a:sym typeface="Trebuchet MS"/>
            </a:endParaRPr>
          </a:p>
        </p:txBody>
      </p:sp>
      <p:sp>
        <p:nvSpPr>
          <p:cNvPr id="457" name="Google Shape;457;p31"/>
          <p:cNvSpPr/>
          <p:nvPr/>
        </p:nvSpPr>
        <p:spPr>
          <a:xfrm>
            <a:off x="1615439" y="2153914"/>
            <a:ext cx="4653285" cy="409449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31"/>
          <p:cNvSpPr/>
          <p:nvPr/>
        </p:nvSpPr>
        <p:spPr>
          <a:xfrm>
            <a:off x="5908040" y="2697479"/>
            <a:ext cx="203200" cy="487680"/>
          </a:xfrm>
          <a:custGeom>
            <a:avLst/>
            <a:gdLst/>
            <a:ahLst/>
            <a:cxnLst/>
            <a:rect l="l" t="t" r="r" b="b"/>
            <a:pathLst>
              <a:path w="203200" h="487680" extrusionOk="0">
                <a:moveTo>
                  <a:pt x="132080" y="448818"/>
                </a:moveTo>
                <a:lnTo>
                  <a:pt x="73151" y="448818"/>
                </a:lnTo>
                <a:lnTo>
                  <a:pt x="89408" y="457962"/>
                </a:lnTo>
                <a:lnTo>
                  <a:pt x="103632" y="473964"/>
                </a:lnTo>
                <a:lnTo>
                  <a:pt x="103632" y="480822"/>
                </a:lnTo>
                <a:lnTo>
                  <a:pt x="105663" y="485394"/>
                </a:lnTo>
                <a:lnTo>
                  <a:pt x="105663" y="487680"/>
                </a:lnTo>
                <a:lnTo>
                  <a:pt x="111760" y="480822"/>
                </a:lnTo>
                <a:lnTo>
                  <a:pt x="113792" y="473964"/>
                </a:lnTo>
                <a:lnTo>
                  <a:pt x="121920" y="473964"/>
                </a:lnTo>
                <a:lnTo>
                  <a:pt x="121920" y="467106"/>
                </a:lnTo>
                <a:lnTo>
                  <a:pt x="125984" y="462534"/>
                </a:lnTo>
                <a:lnTo>
                  <a:pt x="128015" y="457962"/>
                </a:lnTo>
                <a:lnTo>
                  <a:pt x="130048" y="457962"/>
                </a:lnTo>
                <a:lnTo>
                  <a:pt x="132080" y="455675"/>
                </a:lnTo>
                <a:lnTo>
                  <a:pt x="132080" y="448818"/>
                </a:lnTo>
                <a:close/>
              </a:path>
              <a:path w="203200" h="487680" extrusionOk="0">
                <a:moveTo>
                  <a:pt x="58927" y="480822"/>
                </a:moveTo>
                <a:lnTo>
                  <a:pt x="56896" y="480822"/>
                </a:lnTo>
                <a:lnTo>
                  <a:pt x="56896" y="483108"/>
                </a:lnTo>
                <a:lnTo>
                  <a:pt x="58927" y="483108"/>
                </a:lnTo>
                <a:lnTo>
                  <a:pt x="58927" y="480822"/>
                </a:lnTo>
                <a:close/>
              </a:path>
              <a:path w="203200" h="487680" extrusionOk="0">
                <a:moveTo>
                  <a:pt x="30480" y="48133"/>
                </a:moveTo>
                <a:lnTo>
                  <a:pt x="10160" y="48133"/>
                </a:lnTo>
                <a:lnTo>
                  <a:pt x="10160" y="50419"/>
                </a:lnTo>
                <a:lnTo>
                  <a:pt x="12192" y="52705"/>
                </a:lnTo>
                <a:lnTo>
                  <a:pt x="12192" y="54991"/>
                </a:lnTo>
                <a:lnTo>
                  <a:pt x="14224" y="54991"/>
                </a:lnTo>
                <a:lnTo>
                  <a:pt x="14224" y="73279"/>
                </a:lnTo>
                <a:lnTo>
                  <a:pt x="12192" y="82423"/>
                </a:lnTo>
                <a:lnTo>
                  <a:pt x="12192" y="89281"/>
                </a:lnTo>
                <a:lnTo>
                  <a:pt x="14224" y="93853"/>
                </a:lnTo>
                <a:lnTo>
                  <a:pt x="14224" y="96139"/>
                </a:lnTo>
                <a:lnTo>
                  <a:pt x="12192" y="102997"/>
                </a:lnTo>
                <a:lnTo>
                  <a:pt x="12192" y="121412"/>
                </a:lnTo>
                <a:lnTo>
                  <a:pt x="4063" y="121412"/>
                </a:lnTo>
                <a:lnTo>
                  <a:pt x="4063" y="125857"/>
                </a:lnTo>
                <a:lnTo>
                  <a:pt x="2032" y="128270"/>
                </a:lnTo>
                <a:lnTo>
                  <a:pt x="4063" y="130556"/>
                </a:lnTo>
                <a:lnTo>
                  <a:pt x="2032" y="132842"/>
                </a:lnTo>
                <a:lnTo>
                  <a:pt x="2032" y="153416"/>
                </a:lnTo>
                <a:lnTo>
                  <a:pt x="0" y="162560"/>
                </a:lnTo>
                <a:lnTo>
                  <a:pt x="0" y="167132"/>
                </a:lnTo>
                <a:lnTo>
                  <a:pt x="6096" y="189992"/>
                </a:lnTo>
                <a:lnTo>
                  <a:pt x="10160" y="199262"/>
                </a:lnTo>
                <a:lnTo>
                  <a:pt x="10160" y="206121"/>
                </a:lnTo>
                <a:lnTo>
                  <a:pt x="12192" y="206121"/>
                </a:lnTo>
                <a:lnTo>
                  <a:pt x="14224" y="208407"/>
                </a:lnTo>
                <a:lnTo>
                  <a:pt x="14224" y="215265"/>
                </a:lnTo>
                <a:lnTo>
                  <a:pt x="16256" y="215265"/>
                </a:lnTo>
                <a:lnTo>
                  <a:pt x="16256" y="224409"/>
                </a:lnTo>
                <a:lnTo>
                  <a:pt x="18287" y="228981"/>
                </a:lnTo>
                <a:lnTo>
                  <a:pt x="18287" y="231267"/>
                </a:lnTo>
                <a:lnTo>
                  <a:pt x="16256" y="233553"/>
                </a:lnTo>
                <a:lnTo>
                  <a:pt x="14224" y="242697"/>
                </a:lnTo>
                <a:lnTo>
                  <a:pt x="14224" y="254127"/>
                </a:lnTo>
                <a:lnTo>
                  <a:pt x="18287" y="279273"/>
                </a:lnTo>
                <a:lnTo>
                  <a:pt x="18287" y="302260"/>
                </a:lnTo>
                <a:lnTo>
                  <a:pt x="20320" y="304546"/>
                </a:lnTo>
                <a:lnTo>
                  <a:pt x="28448" y="306832"/>
                </a:lnTo>
                <a:lnTo>
                  <a:pt x="30480" y="311404"/>
                </a:lnTo>
                <a:lnTo>
                  <a:pt x="30480" y="325120"/>
                </a:lnTo>
                <a:lnTo>
                  <a:pt x="34544" y="334264"/>
                </a:lnTo>
                <a:lnTo>
                  <a:pt x="40639" y="338836"/>
                </a:lnTo>
                <a:lnTo>
                  <a:pt x="42672" y="341122"/>
                </a:lnTo>
                <a:lnTo>
                  <a:pt x="42672" y="370967"/>
                </a:lnTo>
                <a:lnTo>
                  <a:pt x="44704" y="373253"/>
                </a:lnTo>
                <a:lnTo>
                  <a:pt x="44704" y="377825"/>
                </a:lnTo>
                <a:lnTo>
                  <a:pt x="46736" y="384683"/>
                </a:lnTo>
                <a:lnTo>
                  <a:pt x="56896" y="446532"/>
                </a:lnTo>
                <a:lnTo>
                  <a:pt x="56896" y="450977"/>
                </a:lnTo>
                <a:lnTo>
                  <a:pt x="52832" y="450977"/>
                </a:lnTo>
                <a:lnTo>
                  <a:pt x="48768" y="453390"/>
                </a:lnTo>
                <a:lnTo>
                  <a:pt x="54863" y="467106"/>
                </a:lnTo>
                <a:lnTo>
                  <a:pt x="54863" y="480822"/>
                </a:lnTo>
                <a:lnTo>
                  <a:pt x="60960" y="480822"/>
                </a:lnTo>
                <a:lnTo>
                  <a:pt x="67056" y="473964"/>
                </a:lnTo>
                <a:lnTo>
                  <a:pt x="69087" y="473964"/>
                </a:lnTo>
                <a:lnTo>
                  <a:pt x="71120" y="471678"/>
                </a:lnTo>
                <a:lnTo>
                  <a:pt x="71120" y="469392"/>
                </a:lnTo>
                <a:lnTo>
                  <a:pt x="69087" y="467106"/>
                </a:lnTo>
                <a:lnTo>
                  <a:pt x="69087" y="464820"/>
                </a:lnTo>
                <a:lnTo>
                  <a:pt x="71120" y="462534"/>
                </a:lnTo>
                <a:lnTo>
                  <a:pt x="73151" y="462534"/>
                </a:lnTo>
                <a:lnTo>
                  <a:pt x="73151" y="448818"/>
                </a:lnTo>
                <a:lnTo>
                  <a:pt x="132080" y="448818"/>
                </a:lnTo>
                <a:lnTo>
                  <a:pt x="132080" y="439547"/>
                </a:lnTo>
                <a:lnTo>
                  <a:pt x="151384" y="439547"/>
                </a:lnTo>
                <a:lnTo>
                  <a:pt x="148336" y="437261"/>
                </a:lnTo>
                <a:lnTo>
                  <a:pt x="148336" y="434975"/>
                </a:lnTo>
                <a:lnTo>
                  <a:pt x="150368" y="434975"/>
                </a:lnTo>
                <a:lnTo>
                  <a:pt x="154432" y="432689"/>
                </a:lnTo>
                <a:lnTo>
                  <a:pt x="158496" y="432689"/>
                </a:lnTo>
                <a:lnTo>
                  <a:pt x="158496" y="425831"/>
                </a:lnTo>
                <a:lnTo>
                  <a:pt x="156463" y="405257"/>
                </a:lnTo>
                <a:lnTo>
                  <a:pt x="154432" y="398399"/>
                </a:lnTo>
                <a:lnTo>
                  <a:pt x="148336" y="389255"/>
                </a:lnTo>
                <a:lnTo>
                  <a:pt x="146304" y="386969"/>
                </a:lnTo>
                <a:lnTo>
                  <a:pt x="144272" y="377825"/>
                </a:lnTo>
                <a:lnTo>
                  <a:pt x="144272" y="375539"/>
                </a:lnTo>
                <a:lnTo>
                  <a:pt x="146304" y="368681"/>
                </a:lnTo>
                <a:lnTo>
                  <a:pt x="146304" y="359410"/>
                </a:lnTo>
                <a:lnTo>
                  <a:pt x="142239" y="352552"/>
                </a:lnTo>
                <a:lnTo>
                  <a:pt x="142239" y="350266"/>
                </a:lnTo>
                <a:lnTo>
                  <a:pt x="140208" y="343408"/>
                </a:lnTo>
                <a:lnTo>
                  <a:pt x="142239" y="329692"/>
                </a:lnTo>
                <a:lnTo>
                  <a:pt x="146304" y="325120"/>
                </a:lnTo>
                <a:lnTo>
                  <a:pt x="148336" y="325120"/>
                </a:lnTo>
                <a:lnTo>
                  <a:pt x="148336" y="320548"/>
                </a:lnTo>
                <a:lnTo>
                  <a:pt x="158496" y="309118"/>
                </a:lnTo>
                <a:lnTo>
                  <a:pt x="158496" y="302260"/>
                </a:lnTo>
                <a:lnTo>
                  <a:pt x="154432" y="293116"/>
                </a:lnTo>
                <a:lnTo>
                  <a:pt x="154432" y="290830"/>
                </a:lnTo>
                <a:lnTo>
                  <a:pt x="150368" y="286258"/>
                </a:lnTo>
                <a:lnTo>
                  <a:pt x="150368" y="279273"/>
                </a:lnTo>
                <a:lnTo>
                  <a:pt x="158496" y="274700"/>
                </a:lnTo>
                <a:lnTo>
                  <a:pt x="184912" y="274700"/>
                </a:lnTo>
                <a:lnTo>
                  <a:pt x="191008" y="260985"/>
                </a:lnTo>
                <a:lnTo>
                  <a:pt x="191008" y="254127"/>
                </a:lnTo>
                <a:lnTo>
                  <a:pt x="193039" y="240411"/>
                </a:lnTo>
                <a:lnTo>
                  <a:pt x="193039" y="226695"/>
                </a:lnTo>
                <a:lnTo>
                  <a:pt x="197104" y="222123"/>
                </a:lnTo>
                <a:lnTo>
                  <a:pt x="199136" y="217550"/>
                </a:lnTo>
                <a:lnTo>
                  <a:pt x="199136" y="215265"/>
                </a:lnTo>
                <a:lnTo>
                  <a:pt x="197104" y="201422"/>
                </a:lnTo>
                <a:lnTo>
                  <a:pt x="197104" y="196850"/>
                </a:lnTo>
                <a:lnTo>
                  <a:pt x="203200" y="160274"/>
                </a:lnTo>
                <a:lnTo>
                  <a:pt x="201168" y="153416"/>
                </a:lnTo>
                <a:lnTo>
                  <a:pt x="201168" y="151130"/>
                </a:lnTo>
                <a:lnTo>
                  <a:pt x="199136" y="148844"/>
                </a:lnTo>
                <a:lnTo>
                  <a:pt x="199136" y="146558"/>
                </a:lnTo>
                <a:lnTo>
                  <a:pt x="191008" y="144272"/>
                </a:lnTo>
                <a:lnTo>
                  <a:pt x="188975" y="118999"/>
                </a:lnTo>
                <a:lnTo>
                  <a:pt x="188975" y="109855"/>
                </a:lnTo>
                <a:lnTo>
                  <a:pt x="186944" y="109855"/>
                </a:lnTo>
                <a:lnTo>
                  <a:pt x="186944" y="105283"/>
                </a:lnTo>
                <a:lnTo>
                  <a:pt x="182880" y="100711"/>
                </a:lnTo>
                <a:lnTo>
                  <a:pt x="182880" y="98425"/>
                </a:lnTo>
                <a:lnTo>
                  <a:pt x="178815" y="93853"/>
                </a:lnTo>
                <a:lnTo>
                  <a:pt x="178815" y="89281"/>
                </a:lnTo>
                <a:lnTo>
                  <a:pt x="170687" y="89281"/>
                </a:lnTo>
                <a:lnTo>
                  <a:pt x="170687" y="84709"/>
                </a:lnTo>
                <a:lnTo>
                  <a:pt x="146304" y="84709"/>
                </a:lnTo>
                <a:lnTo>
                  <a:pt x="142239" y="80137"/>
                </a:lnTo>
                <a:lnTo>
                  <a:pt x="140208" y="80137"/>
                </a:lnTo>
                <a:lnTo>
                  <a:pt x="128015" y="73279"/>
                </a:lnTo>
                <a:lnTo>
                  <a:pt x="125984" y="73279"/>
                </a:lnTo>
                <a:lnTo>
                  <a:pt x="125984" y="68707"/>
                </a:lnTo>
                <a:lnTo>
                  <a:pt x="38608" y="68707"/>
                </a:lnTo>
                <a:lnTo>
                  <a:pt x="34544" y="66421"/>
                </a:lnTo>
                <a:lnTo>
                  <a:pt x="32512" y="66421"/>
                </a:lnTo>
                <a:lnTo>
                  <a:pt x="32512" y="64135"/>
                </a:lnTo>
                <a:lnTo>
                  <a:pt x="30480" y="64135"/>
                </a:lnTo>
                <a:lnTo>
                  <a:pt x="30480" y="61849"/>
                </a:lnTo>
                <a:lnTo>
                  <a:pt x="28448" y="54991"/>
                </a:lnTo>
                <a:lnTo>
                  <a:pt x="28448" y="52705"/>
                </a:lnTo>
                <a:lnTo>
                  <a:pt x="30480" y="50419"/>
                </a:lnTo>
                <a:lnTo>
                  <a:pt x="30480" y="48133"/>
                </a:lnTo>
                <a:close/>
              </a:path>
              <a:path w="203200" h="487680" extrusionOk="0">
                <a:moveTo>
                  <a:pt x="125984" y="473964"/>
                </a:moveTo>
                <a:lnTo>
                  <a:pt x="115824" y="473964"/>
                </a:lnTo>
                <a:lnTo>
                  <a:pt x="117856" y="478536"/>
                </a:lnTo>
                <a:lnTo>
                  <a:pt x="119887" y="480822"/>
                </a:lnTo>
                <a:lnTo>
                  <a:pt x="125984" y="480822"/>
                </a:lnTo>
                <a:lnTo>
                  <a:pt x="125984" y="473964"/>
                </a:lnTo>
                <a:close/>
              </a:path>
              <a:path w="203200" h="487680" extrusionOk="0">
                <a:moveTo>
                  <a:pt x="151384" y="439547"/>
                </a:moveTo>
                <a:lnTo>
                  <a:pt x="144272" y="439547"/>
                </a:lnTo>
                <a:lnTo>
                  <a:pt x="146304" y="441833"/>
                </a:lnTo>
                <a:lnTo>
                  <a:pt x="154432" y="441833"/>
                </a:lnTo>
                <a:lnTo>
                  <a:pt x="151384" y="439547"/>
                </a:lnTo>
                <a:close/>
              </a:path>
              <a:path w="203200" h="487680" extrusionOk="0">
                <a:moveTo>
                  <a:pt x="184912" y="274700"/>
                </a:moveTo>
                <a:lnTo>
                  <a:pt x="162560" y="274700"/>
                </a:lnTo>
                <a:lnTo>
                  <a:pt x="168656" y="281559"/>
                </a:lnTo>
                <a:lnTo>
                  <a:pt x="170687" y="286258"/>
                </a:lnTo>
                <a:lnTo>
                  <a:pt x="174751" y="286258"/>
                </a:lnTo>
                <a:lnTo>
                  <a:pt x="178815" y="281559"/>
                </a:lnTo>
                <a:lnTo>
                  <a:pt x="182880" y="279273"/>
                </a:lnTo>
                <a:lnTo>
                  <a:pt x="184912" y="274700"/>
                </a:lnTo>
                <a:close/>
              </a:path>
              <a:path w="203200" h="487680" extrusionOk="0">
                <a:moveTo>
                  <a:pt x="10160" y="118999"/>
                </a:moveTo>
                <a:lnTo>
                  <a:pt x="6096" y="118999"/>
                </a:lnTo>
                <a:lnTo>
                  <a:pt x="6096" y="121412"/>
                </a:lnTo>
                <a:lnTo>
                  <a:pt x="10160" y="121412"/>
                </a:lnTo>
                <a:lnTo>
                  <a:pt x="10160" y="118999"/>
                </a:lnTo>
                <a:close/>
              </a:path>
              <a:path w="203200" h="487680" extrusionOk="0">
                <a:moveTo>
                  <a:pt x="178815" y="84709"/>
                </a:moveTo>
                <a:lnTo>
                  <a:pt x="172720" y="89281"/>
                </a:lnTo>
                <a:lnTo>
                  <a:pt x="178815" y="89281"/>
                </a:lnTo>
                <a:lnTo>
                  <a:pt x="178815" y="84709"/>
                </a:lnTo>
                <a:close/>
              </a:path>
              <a:path w="203200" h="487680" extrusionOk="0">
                <a:moveTo>
                  <a:pt x="158496" y="82423"/>
                </a:moveTo>
                <a:lnTo>
                  <a:pt x="148336" y="82423"/>
                </a:lnTo>
                <a:lnTo>
                  <a:pt x="148336" y="84709"/>
                </a:lnTo>
                <a:lnTo>
                  <a:pt x="158496" y="84709"/>
                </a:lnTo>
                <a:lnTo>
                  <a:pt x="158496" y="82423"/>
                </a:lnTo>
                <a:close/>
              </a:path>
              <a:path w="203200" h="487680" extrusionOk="0">
                <a:moveTo>
                  <a:pt x="170687" y="80137"/>
                </a:moveTo>
                <a:lnTo>
                  <a:pt x="164592" y="80137"/>
                </a:lnTo>
                <a:lnTo>
                  <a:pt x="164592" y="82423"/>
                </a:lnTo>
                <a:lnTo>
                  <a:pt x="162560" y="84709"/>
                </a:lnTo>
                <a:lnTo>
                  <a:pt x="172720" y="84709"/>
                </a:lnTo>
                <a:lnTo>
                  <a:pt x="172720" y="82423"/>
                </a:lnTo>
                <a:lnTo>
                  <a:pt x="170687" y="82423"/>
                </a:lnTo>
                <a:lnTo>
                  <a:pt x="170687" y="80137"/>
                </a:lnTo>
                <a:close/>
              </a:path>
              <a:path w="203200" h="487680" extrusionOk="0">
                <a:moveTo>
                  <a:pt x="154432" y="80137"/>
                </a:moveTo>
                <a:lnTo>
                  <a:pt x="150368" y="80137"/>
                </a:lnTo>
                <a:lnTo>
                  <a:pt x="150368" y="82423"/>
                </a:lnTo>
                <a:lnTo>
                  <a:pt x="156463" y="82423"/>
                </a:lnTo>
                <a:lnTo>
                  <a:pt x="154432" y="80137"/>
                </a:lnTo>
                <a:close/>
              </a:path>
              <a:path w="203200" h="487680" extrusionOk="0">
                <a:moveTo>
                  <a:pt x="130048" y="48133"/>
                </a:moveTo>
                <a:lnTo>
                  <a:pt x="58927" y="48133"/>
                </a:lnTo>
                <a:lnTo>
                  <a:pt x="58927" y="50419"/>
                </a:lnTo>
                <a:lnTo>
                  <a:pt x="52832" y="54991"/>
                </a:lnTo>
                <a:lnTo>
                  <a:pt x="42672" y="66421"/>
                </a:lnTo>
                <a:lnTo>
                  <a:pt x="40639" y="66421"/>
                </a:lnTo>
                <a:lnTo>
                  <a:pt x="40639" y="68707"/>
                </a:lnTo>
                <a:lnTo>
                  <a:pt x="128015" y="68707"/>
                </a:lnTo>
                <a:lnTo>
                  <a:pt x="128015" y="57277"/>
                </a:lnTo>
                <a:lnTo>
                  <a:pt x="130048" y="54991"/>
                </a:lnTo>
                <a:lnTo>
                  <a:pt x="130048" y="48133"/>
                </a:lnTo>
                <a:close/>
              </a:path>
              <a:path w="203200" h="487680" extrusionOk="0">
                <a:moveTo>
                  <a:pt x="87375" y="0"/>
                </a:moveTo>
                <a:lnTo>
                  <a:pt x="85344" y="0"/>
                </a:lnTo>
                <a:lnTo>
                  <a:pt x="85344" y="2286"/>
                </a:lnTo>
                <a:lnTo>
                  <a:pt x="79248" y="18287"/>
                </a:lnTo>
                <a:lnTo>
                  <a:pt x="77215" y="20574"/>
                </a:lnTo>
                <a:lnTo>
                  <a:pt x="77215" y="22860"/>
                </a:lnTo>
                <a:lnTo>
                  <a:pt x="73151" y="25146"/>
                </a:lnTo>
                <a:lnTo>
                  <a:pt x="67056" y="36703"/>
                </a:lnTo>
                <a:lnTo>
                  <a:pt x="62992" y="38862"/>
                </a:lnTo>
                <a:lnTo>
                  <a:pt x="62992" y="48133"/>
                </a:lnTo>
                <a:lnTo>
                  <a:pt x="132080" y="48133"/>
                </a:lnTo>
                <a:lnTo>
                  <a:pt x="130048" y="41148"/>
                </a:lnTo>
                <a:lnTo>
                  <a:pt x="130048" y="38862"/>
                </a:lnTo>
                <a:lnTo>
                  <a:pt x="132080" y="36703"/>
                </a:lnTo>
                <a:lnTo>
                  <a:pt x="132080" y="34290"/>
                </a:lnTo>
                <a:lnTo>
                  <a:pt x="136144" y="29718"/>
                </a:lnTo>
                <a:lnTo>
                  <a:pt x="134112" y="25146"/>
                </a:lnTo>
                <a:lnTo>
                  <a:pt x="132080" y="22860"/>
                </a:lnTo>
                <a:lnTo>
                  <a:pt x="103632" y="22860"/>
                </a:lnTo>
                <a:lnTo>
                  <a:pt x="101600" y="20574"/>
                </a:lnTo>
                <a:lnTo>
                  <a:pt x="99568" y="20574"/>
                </a:lnTo>
                <a:lnTo>
                  <a:pt x="91439" y="4572"/>
                </a:lnTo>
                <a:lnTo>
                  <a:pt x="87375" y="0"/>
                </a:lnTo>
                <a:close/>
              </a:path>
              <a:path w="203200" h="487680" extrusionOk="0">
                <a:moveTo>
                  <a:pt x="132080" y="16002"/>
                </a:moveTo>
                <a:lnTo>
                  <a:pt x="128015" y="18287"/>
                </a:lnTo>
                <a:lnTo>
                  <a:pt x="115824" y="18287"/>
                </a:lnTo>
                <a:lnTo>
                  <a:pt x="103632" y="22860"/>
                </a:lnTo>
                <a:lnTo>
                  <a:pt x="132080" y="22860"/>
                </a:lnTo>
                <a:lnTo>
                  <a:pt x="132080" y="16002"/>
                </a:lnTo>
                <a:close/>
              </a:path>
            </a:pathLst>
          </a:custGeom>
          <a:solidFill>
            <a:srgbClr val="CCCC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31"/>
          <p:cNvSpPr/>
          <p:nvPr/>
        </p:nvSpPr>
        <p:spPr>
          <a:xfrm>
            <a:off x="5908040" y="2697479"/>
            <a:ext cx="203200" cy="487680"/>
          </a:xfrm>
          <a:custGeom>
            <a:avLst/>
            <a:gdLst/>
            <a:ahLst/>
            <a:cxnLst/>
            <a:rect l="l" t="t" r="r" b="b"/>
            <a:pathLst>
              <a:path w="203200" h="487680" extrusionOk="0">
                <a:moveTo>
                  <a:pt x="132080" y="16002"/>
                </a:moveTo>
                <a:lnTo>
                  <a:pt x="132080" y="22860"/>
                </a:lnTo>
                <a:lnTo>
                  <a:pt x="134112" y="25146"/>
                </a:lnTo>
                <a:lnTo>
                  <a:pt x="136144" y="29718"/>
                </a:lnTo>
                <a:lnTo>
                  <a:pt x="132080" y="34290"/>
                </a:lnTo>
                <a:lnTo>
                  <a:pt x="132080" y="36703"/>
                </a:lnTo>
                <a:lnTo>
                  <a:pt x="130048" y="38862"/>
                </a:lnTo>
                <a:lnTo>
                  <a:pt x="130048" y="41148"/>
                </a:lnTo>
                <a:lnTo>
                  <a:pt x="132080" y="48133"/>
                </a:lnTo>
                <a:lnTo>
                  <a:pt x="130048" y="48133"/>
                </a:lnTo>
                <a:lnTo>
                  <a:pt x="130048" y="54991"/>
                </a:lnTo>
                <a:lnTo>
                  <a:pt x="128015" y="57277"/>
                </a:lnTo>
                <a:lnTo>
                  <a:pt x="128015" y="68707"/>
                </a:lnTo>
                <a:lnTo>
                  <a:pt x="125984" y="68707"/>
                </a:lnTo>
                <a:lnTo>
                  <a:pt x="125984" y="73279"/>
                </a:lnTo>
                <a:lnTo>
                  <a:pt x="128015" y="73279"/>
                </a:lnTo>
                <a:lnTo>
                  <a:pt x="140208" y="80137"/>
                </a:lnTo>
                <a:lnTo>
                  <a:pt x="142239" y="80137"/>
                </a:lnTo>
                <a:lnTo>
                  <a:pt x="146304" y="84709"/>
                </a:lnTo>
                <a:lnTo>
                  <a:pt x="148336" y="84709"/>
                </a:lnTo>
                <a:lnTo>
                  <a:pt x="148336" y="82423"/>
                </a:lnTo>
                <a:lnTo>
                  <a:pt x="150368" y="82423"/>
                </a:lnTo>
                <a:lnTo>
                  <a:pt x="150368" y="80137"/>
                </a:lnTo>
                <a:lnTo>
                  <a:pt x="154432" y="80137"/>
                </a:lnTo>
                <a:lnTo>
                  <a:pt x="156463" y="82423"/>
                </a:lnTo>
                <a:lnTo>
                  <a:pt x="158496" y="82423"/>
                </a:lnTo>
                <a:lnTo>
                  <a:pt x="158496" y="84709"/>
                </a:lnTo>
                <a:lnTo>
                  <a:pt x="162560" y="84709"/>
                </a:lnTo>
                <a:lnTo>
                  <a:pt x="164592" y="82423"/>
                </a:lnTo>
                <a:lnTo>
                  <a:pt x="164592" y="80137"/>
                </a:lnTo>
                <a:lnTo>
                  <a:pt x="170687" y="80137"/>
                </a:lnTo>
                <a:lnTo>
                  <a:pt x="170687" y="82423"/>
                </a:lnTo>
                <a:lnTo>
                  <a:pt x="172720" y="82423"/>
                </a:lnTo>
                <a:lnTo>
                  <a:pt x="172720" y="84709"/>
                </a:lnTo>
                <a:lnTo>
                  <a:pt x="170687" y="84709"/>
                </a:lnTo>
                <a:lnTo>
                  <a:pt x="170687" y="89281"/>
                </a:lnTo>
                <a:lnTo>
                  <a:pt x="172720" y="89281"/>
                </a:lnTo>
                <a:lnTo>
                  <a:pt x="178815" y="84709"/>
                </a:lnTo>
                <a:lnTo>
                  <a:pt x="178815" y="93853"/>
                </a:lnTo>
                <a:lnTo>
                  <a:pt x="182880" y="98425"/>
                </a:lnTo>
                <a:lnTo>
                  <a:pt x="182880" y="100711"/>
                </a:lnTo>
                <a:lnTo>
                  <a:pt x="186944" y="105283"/>
                </a:lnTo>
                <a:lnTo>
                  <a:pt x="186944" y="109855"/>
                </a:lnTo>
                <a:lnTo>
                  <a:pt x="188975" y="109855"/>
                </a:lnTo>
                <a:lnTo>
                  <a:pt x="188975" y="118999"/>
                </a:lnTo>
                <a:lnTo>
                  <a:pt x="191008" y="144272"/>
                </a:lnTo>
                <a:lnTo>
                  <a:pt x="199136" y="146558"/>
                </a:lnTo>
                <a:lnTo>
                  <a:pt x="199136" y="148844"/>
                </a:lnTo>
                <a:lnTo>
                  <a:pt x="201168" y="151130"/>
                </a:lnTo>
                <a:lnTo>
                  <a:pt x="201168" y="153416"/>
                </a:lnTo>
                <a:lnTo>
                  <a:pt x="203200" y="160274"/>
                </a:lnTo>
                <a:lnTo>
                  <a:pt x="197104" y="196850"/>
                </a:lnTo>
                <a:lnTo>
                  <a:pt x="197104" y="201422"/>
                </a:lnTo>
                <a:lnTo>
                  <a:pt x="199136" y="215265"/>
                </a:lnTo>
                <a:lnTo>
                  <a:pt x="199136" y="217550"/>
                </a:lnTo>
                <a:lnTo>
                  <a:pt x="197104" y="222123"/>
                </a:lnTo>
                <a:lnTo>
                  <a:pt x="193039" y="226695"/>
                </a:lnTo>
                <a:lnTo>
                  <a:pt x="193039" y="240411"/>
                </a:lnTo>
                <a:lnTo>
                  <a:pt x="191008" y="254127"/>
                </a:lnTo>
                <a:lnTo>
                  <a:pt x="191008" y="260985"/>
                </a:lnTo>
                <a:lnTo>
                  <a:pt x="182880" y="279273"/>
                </a:lnTo>
                <a:lnTo>
                  <a:pt x="178815" y="281559"/>
                </a:lnTo>
                <a:lnTo>
                  <a:pt x="174751" y="286258"/>
                </a:lnTo>
                <a:lnTo>
                  <a:pt x="170687" y="286258"/>
                </a:lnTo>
                <a:lnTo>
                  <a:pt x="168656" y="281559"/>
                </a:lnTo>
                <a:lnTo>
                  <a:pt x="162560" y="274700"/>
                </a:lnTo>
                <a:lnTo>
                  <a:pt x="158496" y="274700"/>
                </a:lnTo>
                <a:lnTo>
                  <a:pt x="150368" y="279273"/>
                </a:lnTo>
                <a:lnTo>
                  <a:pt x="150368" y="286258"/>
                </a:lnTo>
                <a:lnTo>
                  <a:pt x="154432" y="290830"/>
                </a:lnTo>
                <a:lnTo>
                  <a:pt x="154432" y="293116"/>
                </a:lnTo>
                <a:lnTo>
                  <a:pt x="158496" y="302260"/>
                </a:lnTo>
                <a:lnTo>
                  <a:pt x="158496" y="309118"/>
                </a:lnTo>
                <a:lnTo>
                  <a:pt x="148336" y="320548"/>
                </a:lnTo>
                <a:lnTo>
                  <a:pt x="148336" y="325120"/>
                </a:lnTo>
                <a:lnTo>
                  <a:pt x="146304" y="325120"/>
                </a:lnTo>
                <a:lnTo>
                  <a:pt x="142239" y="329692"/>
                </a:lnTo>
                <a:lnTo>
                  <a:pt x="140208" y="343408"/>
                </a:lnTo>
                <a:lnTo>
                  <a:pt x="142239" y="350266"/>
                </a:lnTo>
                <a:lnTo>
                  <a:pt x="142239" y="352552"/>
                </a:lnTo>
                <a:lnTo>
                  <a:pt x="146304" y="359410"/>
                </a:lnTo>
                <a:lnTo>
                  <a:pt x="146304" y="368681"/>
                </a:lnTo>
                <a:lnTo>
                  <a:pt x="144272" y="375539"/>
                </a:lnTo>
                <a:lnTo>
                  <a:pt x="144272" y="377825"/>
                </a:lnTo>
                <a:lnTo>
                  <a:pt x="146304" y="386969"/>
                </a:lnTo>
                <a:lnTo>
                  <a:pt x="148336" y="389255"/>
                </a:lnTo>
                <a:lnTo>
                  <a:pt x="154432" y="398399"/>
                </a:lnTo>
                <a:lnTo>
                  <a:pt x="156463" y="405257"/>
                </a:lnTo>
                <a:lnTo>
                  <a:pt x="158496" y="425831"/>
                </a:lnTo>
                <a:lnTo>
                  <a:pt x="158496" y="432689"/>
                </a:lnTo>
                <a:lnTo>
                  <a:pt x="154432" y="432689"/>
                </a:lnTo>
                <a:lnTo>
                  <a:pt x="150368" y="434975"/>
                </a:lnTo>
                <a:lnTo>
                  <a:pt x="148336" y="434975"/>
                </a:lnTo>
                <a:lnTo>
                  <a:pt x="148336" y="437261"/>
                </a:lnTo>
                <a:lnTo>
                  <a:pt x="154432" y="441833"/>
                </a:lnTo>
                <a:lnTo>
                  <a:pt x="146304" y="441833"/>
                </a:lnTo>
                <a:lnTo>
                  <a:pt x="144272" y="439547"/>
                </a:lnTo>
                <a:lnTo>
                  <a:pt x="132080" y="439547"/>
                </a:lnTo>
                <a:lnTo>
                  <a:pt x="132080" y="455675"/>
                </a:lnTo>
                <a:lnTo>
                  <a:pt x="130048" y="457962"/>
                </a:lnTo>
                <a:lnTo>
                  <a:pt x="128015" y="457962"/>
                </a:lnTo>
                <a:lnTo>
                  <a:pt x="125984" y="462534"/>
                </a:lnTo>
                <a:lnTo>
                  <a:pt x="121920" y="467106"/>
                </a:lnTo>
                <a:lnTo>
                  <a:pt x="121920" y="473964"/>
                </a:lnTo>
                <a:lnTo>
                  <a:pt x="125984" y="473964"/>
                </a:lnTo>
                <a:lnTo>
                  <a:pt x="125984" y="480822"/>
                </a:lnTo>
                <a:lnTo>
                  <a:pt x="119887" y="480822"/>
                </a:lnTo>
                <a:lnTo>
                  <a:pt x="117856" y="478536"/>
                </a:lnTo>
                <a:lnTo>
                  <a:pt x="115824" y="473964"/>
                </a:lnTo>
                <a:lnTo>
                  <a:pt x="113792" y="473964"/>
                </a:lnTo>
                <a:lnTo>
                  <a:pt x="111760" y="480822"/>
                </a:lnTo>
                <a:lnTo>
                  <a:pt x="105663" y="487680"/>
                </a:lnTo>
                <a:lnTo>
                  <a:pt x="105663" y="485394"/>
                </a:lnTo>
                <a:lnTo>
                  <a:pt x="103632" y="480822"/>
                </a:lnTo>
                <a:lnTo>
                  <a:pt x="103632" y="473964"/>
                </a:lnTo>
                <a:lnTo>
                  <a:pt x="89408" y="457962"/>
                </a:lnTo>
                <a:lnTo>
                  <a:pt x="73151" y="448818"/>
                </a:lnTo>
                <a:lnTo>
                  <a:pt x="73151" y="462534"/>
                </a:lnTo>
                <a:lnTo>
                  <a:pt x="71120" y="462534"/>
                </a:lnTo>
                <a:lnTo>
                  <a:pt x="69087" y="464820"/>
                </a:lnTo>
                <a:lnTo>
                  <a:pt x="69087" y="467106"/>
                </a:lnTo>
                <a:lnTo>
                  <a:pt x="71120" y="469392"/>
                </a:lnTo>
                <a:lnTo>
                  <a:pt x="71120" y="471678"/>
                </a:lnTo>
                <a:lnTo>
                  <a:pt x="69087" y="473964"/>
                </a:lnTo>
                <a:lnTo>
                  <a:pt x="67056" y="473964"/>
                </a:lnTo>
                <a:lnTo>
                  <a:pt x="60960" y="480822"/>
                </a:lnTo>
                <a:lnTo>
                  <a:pt x="58927" y="480822"/>
                </a:lnTo>
                <a:lnTo>
                  <a:pt x="58927" y="483108"/>
                </a:lnTo>
                <a:lnTo>
                  <a:pt x="56896" y="483108"/>
                </a:lnTo>
                <a:lnTo>
                  <a:pt x="56896" y="480822"/>
                </a:lnTo>
                <a:lnTo>
                  <a:pt x="54863" y="480822"/>
                </a:lnTo>
                <a:lnTo>
                  <a:pt x="54863" y="467106"/>
                </a:lnTo>
                <a:lnTo>
                  <a:pt x="48768" y="453390"/>
                </a:lnTo>
                <a:lnTo>
                  <a:pt x="52832" y="450977"/>
                </a:lnTo>
                <a:lnTo>
                  <a:pt x="56896" y="450977"/>
                </a:lnTo>
                <a:lnTo>
                  <a:pt x="56896" y="446532"/>
                </a:lnTo>
                <a:lnTo>
                  <a:pt x="46736" y="384683"/>
                </a:lnTo>
                <a:lnTo>
                  <a:pt x="44704" y="377825"/>
                </a:lnTo>
                <a:lnTo>
                  <a:pt x="44704" y="373253"/>
                </a:lnTo>
                <a:lnTo>
                  <a:pt x="42672" y="370967"/>
                </a:lnTo>
                <a:lnTo>
                  <a:pt x="42672" y="341122"/>
                </a:lnTo>
                <a:lnTo>
                  <a:pt x="40639" y="338836"/>
                </a:lnTo>
                <a:lnTo>
                  <a:pt x="34544" y="334264"/>
                </a:lnTo>
                <a:lnTo>
                  <a:pt x="30480" y="325120"/>
                </a:lnTo>
                <a:lnTo>
                  <a:pt x="30480" y="311404"/>
                </a:lnTo>
                <a:lnTo>
                  <a:pt x="28448" y="306832"/>
                </a:lnTo>
                <a:lnTo>
                  <a:pt x="20320" y="304546"/>
                </a:lnTo>
                <a:lnTo>
                  <a:pt x="18287" y="302260"/>
                </a:lnTo>
                <a:lnTo>
                  <a:pt x="18287" y="279273"/>
                </a:lnTo>
                <a:lnTo>
                  <a:pt x="14224" y="254127"/>
                </a:lnTo>
                <a:lnTo>
                  <a:pt x="14224" y="242697"/>
                </a:lnTo>
                <a:lnTo>
                  <a:pt x="16256" y="233553"/>
                </a:lnTo>
                <a:lnTo>
                  <a:pt x="18287" y="231267"/>
                </a:lnTo>
                <a:lnTo>
                  <a:pt x="18287" y="228981"/>
                </a:lnTo>
                <a:lnTo>
                  <a:pt x="16256" y="224409"/>
                </a:lnTo>
                <a:lnTo>
                  <a:pt x="16256" y="215265"/>
                </a:lnTo>
                <a:lnTo>
                  <a:pt x="14224" y="215265"/>
                </a:lnTo>
                <a:lnTo>
                  <a:pt x="14224" y="208407"/>
                </a:lnTo>
                <a:lnTo>
                  <a:pt x="12192" y="206121"/>
                </a:lnTo>
                <a:lnTo>
                  <a:pt x="10160" y="206121"/>
                </a:lnTo>
                <a:lnTo>
                  <a:pt x="10160" y="199262"/>
                </a:lnTo>
                <a:lnTo>
                  <a:pt x="6096" y="189992"/>
                </a:lnTo>
                <a:lnTo>
                  <a:pt x="0" y="167132"/>
                </a:lnTo>
                <a:lnTo>
                  <a:pt x="0" y="162560"/>
                </a:lnTo>
                <a:lnTo>
                  <a:pt x="2032" y="153416"/>
                </a:lnTo>
                <a:lnTo>
                  <a:pt x="2032" y="132842"/>
                </a:lnTo>
                <a:lnTo>
                  <a:pt x="4063" y="130556"/>
                </a:lnTo>
                <a:lnTo>
                  <a:pt x="2032" y="128270"/>
                </a:lnTo>
                <a:lnTo>
                  <a:pt x="4063" y="125857"/>
                </a:lnTo>
                <a:lnTo>
                  <a:pt x="4063" y="121412"/>
                </a:lnTo>
                <a:lnTo>
                  <a:pt x="6096" y="121412"/>
                </a:lnTo>
                <a:lnTo>
                  <a:pt x="6096" y="118999"/>
                </a:lnTo>
                <a:lnTo>
                  <a:pt x="10160" y="118999"/>
                </a:lnTo>
                <a:lnTo>
                  <a:pt x="10160" y="121412"/>
                </a:lnTo>
                <a:lnTo>
                  <a:pt x="12192" y="121412"/>
                </a:lnTo>
                <a:lnTo>
                  <a:pt x="12192" y="102997"/>
                </a:lnTo>
                <a:lnTo>
                  <a:pt x="14224" y="96139"/>
                </a:lnTo>
                <a:lnTo>
                  <a:pt x="14224" y="93853"/>
                </a:lnTo>
                <a:lnTo>
                  <a:pt x="12192" y="89281"/>
                </a:lnTo>
                <a:lnTo>
                  <a:pt x="12192" y="82423"/>
                </a:lnTo>
                <a:lnTo>
                  <a:pt x="14224" y="73279"/>
                </a:lnTo>
                <a:lnTo>
                  <a:pt x="14224" y="54991"/>
                </a:lnTo>
                <a:lnTo>
                  <a:pt x="12192" y="54991"/>
                </a:lnTo>
                <a:lnTo>
                  <a:pt x="12192" y="52705"/>
                </a:lnTo>
                <a:lnTo>
                  <a:pt x="10160" y="50419"/>
                </a:lnTo>
                <a:lnTo>
                  <a:pt x="10160" y="48133"/>
                </a:lnTo>
                <a:lnTo>
                  <a:pt x="30480" y="48133"/>
                </a:lnTo>
                <a:lnTo>
                  <a:pt x="30480" y="50419"/>
                </a:lnTo>
                <a:lnTo>
                  <a:pt x="28448" y="52705"/>
                </a:lnTo>
                <a:lnTo>
                  <a:pt x="28448" y="54991"/>
                </a:lnTo>
                <a:lnTo>
                  <a:pt x="30480" y="61849"/>
                </a:lnTo>
                <a:lnTo>
                  <a:pt x="30480" y="64135"/>
                </a:lnTo>
                <a:lnTo>
                  <a:pt x="32512" y="64135"/>
                </a:lnTo>
                <a:lnTo>
                  <a:pt x="32512" y="66421"/>
                </a:lnTo>
                <a:lnTo>
                  <a:pt x="34544" y="66421"/>
                </a:lnTo>
                <a:lnTo>
                  <a:pt x="38608" y="68707"/>
                </a:lnTo>
                <a:lnTo>
                  <a:pt x="40639" y="68707"/>
                </a:lnTo>
                <a:lnTo>
                  <a:pt x="40639" y="66421"/>
                </a:lnTo>
                <a:lnTo>
                  <a:pt x="42672" y="66421"/>
                </a:lnTo>
                <a:lnTo>
                  <a:pt x="52832" y="54991"/>
                </a:lnTo>
                <a:lnTo>
                  <a:pt x="58927" y="50419"/>
                </a:lnTo>
                <a:lnTo>
                  <a:pt x="58927" y="48133"/>
                </a:lnTo>
                <a:lnTo>
                  <a:pt x="62992" y="48133"/>
                </a:lnTo>
                <a:lnTo>
                  <a:pt x="62992" y="38862"/>
                </a:lnTo>
                <a:lnTo>
                  <a:pt x="67056" y="36703"/>
                </a:lnTo>
                <a:lnTo>
                  <a:pt x="73151" y="25146"/>
                </a:lnTo>
                <a:lnTo>
                  <a:pt x="77215" y="22860"/>
                </a:lnTo>
                <a:lnTo>
                  <a:pt x="77215" y="20574"/>
                </a:lnTo>
                <a:lnTo>
                  <a:pt x="79248" y="18287"/>
                </a:lnTo>
                <a:lnTo>
                  <a:pt x="85344" y="2286"/>
                </a:lnTo>
                <a:lnTo>
                  <a:pt x="85344" y="0"/>
                </a:lnTo>
                <a:lnTo>
                  <a:pt x="87375" y="0"/>
                </a:lnTo>
                <a:lnTo>
                  <a:pt x="91439" y="4572"/>
                </a:lnTo>
                <a:lnTo>
                  <a:pt x="99568" y="20574"/>
                </a:lnTo>
                <a:lnTo>
                  <a:pt x="101600" y="20574"/>
                </a:lnTo>
                <a:lnTo>
                  <a:pt x="103632" y="22860"/>
                </a:lnTo>
                <a:lnTo>
                  <a:pt x="115824" y="18287"/>
                </a:lnTo>
                <a:lnTo>
                  <a:pt x="128015" y="18287"/>
                </a:lnTo>
                <a:lnTo>
                  <a:pt x="132080" y="16002"/>
                </a:lnTo>
                <a:close/>
              </a:path>
            </a:pathLst>
          </a:custGeom>
          <a:noFill/>
          <a:ln w="101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31"/>
          <p:cNvSpPr txBox="1"/>
          <p:nvPr/>
        </p:nvSpPr>
        <p:spPr>
          <a:xfrm>
            <a:off x="2774569" y="5564187"/>
            <a:ext cx="394335"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2B2B2B"/>
                </a:solidFill>
                <a:latin typeface="Trebuchet MS"/>
                <a:ea typeface="Trebuchet MS"/>
                <a:cs typeface="Trebuchet MS"/>
                <a:sym typeface="Trebuchet MS"/>
              </a:rPr>
              <a:t>Kochi</a:t>
            </a:r>
            <a:endParaRPr sz="1200">
              <a:solidFill>
                <a:schemeClr val="dk1"/>
              </a:solidFill>
              <a:latin typeface="Trebuchet MS"/>
              <a:ea typeface="Trebuchet MS"/>
              <a:cs typeface="Trebuchet MS"/>
              <a:sym typeface="Trebuchet MS"/>
            </a:endParaRPr>
          </a:p>
        </p:txBody>
      </p:sp>
      <p:sp>
        <p:nvSpPr>
          <p:cNvPr id="461" name="Google Shape;461;p31"/>
          <p:cNvSpPr txBox="1"/>
          <p:nvPr/>
        </p:nvSpPr>
        <p:spPr>
          <a:xfrm>
            <a:off x="3780790" y="5505132"/>
            <a:ext cx="1017905"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2B2B2B"/>
                </a:solidFill>
                <a:latin typeface="Trebuchet MS"/>
                <a:ea typeface="Trebuchet MS"/>
                <a:cs typeface="Trebuchet MS"/>
                <a:sym typeface="Trebuchet MS"/>
              </a:rPr>
              <a:t>Rameshwaram</a:t>
            </a:r>
            <a:endParaRPr sz="1200">
              <a:solidFill>
                <a:schemeClr val="dk1"/>
              </a:solidFill>
              <a:latin typeface="Trebuchet MS"/>
              <a:ea typeface="Trebuchet MS"/>
              <a:cs typeface="Trebuchet MS"/>
              <a:sym typeface="Trebuchet MS"/>
            </a:endParaRPr>
          </a:p>
        </p:txBody>
      </p:sp>
      <p:sp>
        <p:nvSpPr>
          <p:cNvPr id="462" name="Google Shape;462;p31"/>
          <p:cNvSpPr txBox="1"/>
          <p:nvPr/>
        </p:nvSpPr>
        <p:spPr>
          <a:xfrm>
            <a:off x="3960240" y="4976177"/>
            <a:ext cx="1004569"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2B2B2B"/>
                </a:solidFill>
                <a:latin typeface="Trebuchet MS"/>
                <a:ea typeface="Trebuchet MS"/>
                <a:cs typeface="Trebuchet MS"/>
                <a:sym typeface="Trebuchet MS"/>
              </a:rPr>
              <a:t>Mamallapuram</a:t>
            </a:r>
            <a:endParaRPr sz="1200">
              <a:solidFill>
                <a:schemeClr val="dk1"/>
              </a:solidFill>
              <a:latin typeface="Trebuchet MS"/>
              <a:ea typeface="Trebuchet MS"/>
              <a:cs typeface="Trebuchet MS"/>
              <a:sym typeface="Trebuchet MS"/>
            </a:endParaRPr>
          </a:p>
        </p:txBody>
      </p:sp>
      <p:sp>
        <p:nvSpPr>
          <p:cNvPr id="463" name="Google Shape;463;p31"/>
          <p:cNvSpPr txBox="1"/>
          <p:nvPr/>
        </p:nvSpPr>
        <p:spPr>
          <a:xfrm>
            <a:off x="4095750" y="4484623"/>
            <a:ext cx="49466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2B2B2B"/>
                </a:solidFill>
                <a:latin typeface="Trebuchet MS"/>
                <a:ea typeface="Trebuchet MS"/>
                <a:cs typeface="Trebuchet MS"/>
                <a:sym typeface="Trebuchet MS"/>
              </a:rPr>
              <a:t>Nellore</a:t>
            </a:r>
            <a:endParaRPr sz="1200">
              <a:solidFill>
                <a:schemeClr val="dk1"/>
              </a:solidFill>
              <a:latin typeface="Trebuchet MS"/>
              <a:ea typeface="Trebuchet MS"/>
              <a:cs typeface="Trebuchet MS"/>
              <a:sym typeface="Trebuchet MS"/>
            </a:endParaRPr>
          </a:p>
        </p:txBody>
      </p:sp>
      <p:sp>
        <p:nvSpPr>
          <p:cNvPr id="464" name="Google Shape;464;p31"/>
          <p:cNvSpPr txBox="1"/>
          <p:nvPr/>
        </p:nvSpPr>
        <p:spPr>
          <a:xfrm>
            <a:off x="4330065" y="3831907"/>
            <a:ext cx="643890" cy="20891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a:solidFill>
                  <a:srgbClr val="2B2B2B"/>
                </a:solidFill>
                <a:latin typeface="Trebuchet MS"/>
                <a:ea typeface="Trebuchet MS"/>
                <a:cs typeface="Trebuchet MS"/>
                <a:sym typeface="Trebuchet MS"/>
              </a:rPr>
              <a:t>Kakinada</a:t>
            </a:r>
            <a:endParaRPr sz="1200">
              <a:solidFill>
                <a:schemeClr val="dk1"/>
              </a:solidFill>
              <a:latin typeface="Trebuchet MS"/>
              <a:ea typeface="Trebuchet MS"/>
              <a:cs typeface="Trebuchet MS"/>
              <a:sym typeface="Trebuchet MS"/>
            </a:endParaRPr>
          </a:p>
        </p:txBody>
      </p:sp>
      <p:sp>
        <p:nvSpPr>
          <p:cNvPr id="465" name="Google Shape;465;p31"/>
          <p:cNvSpPr txBox="1"/>
          <p:nvPr/>
        </p:nvSpPr>
        <p:spPr>
          <a:xfrm>
            <a:off x="584200" y="5471159"/>
            <a:ext cx="965200" cy="406400"/>
          </a:xfrm>
          <a:prstGeom prst="rect">
            <a:avLst/>
          </a:prstGeom>
          <a:solidFill>
            <a:srgbClr val="FFFFFF"/>
          </a:solidFill>
          <a:ln w="10150" cap="flat" cmpd="sng">
            <a:solidFill>
              <a:srgbClr val="29B974"/>
            </a:solidFill>
            <a:prstDash val="solid"/>
            <a:round/>
            <a:headEnd type="none" w="sm" len="sm"/>
            <a:tailEnd type="none" w="sm" len="sm"/>
          </a:ln>
        </p:spPr>
        <p:txBody>
          <a:bodyPr spcFirstLastPara="1" wrap="square" lIns="0" tIns="45700" rIns="0" bIns="0" anchor="t" anchorCtr="0">
            <a:spAutoFit/>
          </a:bodyPr>
          <a:lstStyle/>
          <a:p>
            <a:pPr marL="39370" marR="0" lvl="0" indent="0" algn="l" rtl="0">
              <a:lnSpc>
                <a:spcPct val="100000"/>
              </a:lnSpc>
              <a:spcBef>
                <a:spcPts val="0"/>
              </a:spcBef>
              <a:spcAft>
                <a:spcPts val="0"/>
              </a:spcAft>
              <a:buNone/>
            </a:pPr>
            <a:r>
              <a:rPr lang="en-US" sz="1100">
                <a:solidFill>
                  <a:srgbClr val="2B2B2B"/>
                </a:solidFill>
                <a:latin typeface="Trebuchet MS"/>
                <a:ea typeface="Trebuchet MS"/>
                <a:cs typeface="Trebuchet MS"/>
                <a:sym typeface="Trebuchet MS"/>
              </a:rPr>
              <a:t>Starting point</a:t>
            </a:r>
            <a:endParaRPr sz="1100">
              <a:solidFill>
                <a:schemeClr val="dk1"/>
              </a:solidFill>
              <a:latin typeface="Trebuchet MS"/>
              <a:ea typeface="Trebuchet MS"/>
              <a:cs typeface="Trebuchet MS"/>
              <a:sym typeface="Trebuchet MS"/>
            </a:endParaRPr>
          </a:p>
          <a:p>
            <a:pPr marL="39370" marR="0" lvl="0" indent="0" algn="l" rtl="0">
              <a:lnSpc>
                <a:spcPct val="100000"/>
              </a:lnSpc>
              <a:spcBef>
                <a:spcPts val="40"/>
              </a:spcBef>
              <a:spcAft>
                <a:spcPts val="0"/>
              </a:spcAft>
              <a:buNone/>
            </a:pPr>
            <a:r>
              <a:rPr lang="en-US" sz="1100">
                <a:solidFill>
                  <a:srgbClr val="2B2B2B"/>
                </a:solidFill>
                <a:latin typeface="Trebuchet MS"/>
                <a:ea typeface="Trebuchet MS"/>
                <a:cs typeface="Trebuchet MS"/>
                <a:sym typeface="Trebuchet MS"/>
              </a:rPr>
              <a:t>Kochi Fort</a:t>
            </a:r>
            <a:endParaRPr sz="1100">
              <a:solidFill>
                <a:schemeClr val="dk1"/>
              </a:solidFill>
              <a:latin typeface="Trebuchet MS"/>
              <a:ea typeface="Trebuchet MS"/>
              <a:cs typeface="Trebuchet MS"/>
              <a:sym typeface="Trebuchet MS"/>
            </a:endParaRPr>
          </a:p>
        </p:txBody>
      </p:sp>
      <p:sp>
        <p:nvSpPr>
          <p:cNvPr id="466" name="Google Shape;466;p31"/>
          <p:cNvSpPr txBox="1"/>
          <p:nvPr/>
        </p:nvSpPr>
        <p:spPr>
          <a:xfrm>
            <a:off x="5280025" y="5713412"/>
            <a:ext cx="753110" cy="196215"/>
          </a:xfrm>
          <a:prstGeom prst="rect">
            <a:avLst/>
          </a:prstGeom>
          <a:noFill/>
          <a:ln>
            <a:noFill/>
          </a:ln>
        </p:spPr>
        <p:txBody>
          <a:bodyPr spcFirstLastPara="1" wrap="square" lIns="0" tIns="15225" rIns="0" bIns="0" anchor="t" anchorCtr="0">
            <a:spAutoFit/>
          </a:bodyPr>
          <a:lstStyle/>
          <a:p>
            <a:pPr marL="12700" marR="0" lvl="0" indent="0" algn="l" rtl="0">
              <a:lnSpc>
                <a:spcPct val="100000"/>
              </a:lnSpc>
              <a:spcBef>
                <a:spcPts val="0"/>
              </a:spcBef>
              <a:spcAft>
                <a:spcPts val="0"/>
              </a:spcAft>
              <a:buNone/>
            </a:pPr>
            <a:r>
              <a:rPr lang="en-US" sz="1100">
                <a:solidFill>
                  <a:srgbClr val="2B2B2B"/>
                </a:solidFill>
                <a:latin typeface="Trebuchet MS"/>
                <a:ea typeface="Trebuchet MS"/>
                <a:cs typeface="Trebuchet MS"/>
                <a:sym typeface="Trebuchet MS"/>
              </a:rPr>
              <a:t>Jyotirlingas</a:t>
            </a:r>
            <a:endParaRPr sz="1100">
              <a:solidFill>
                <a:schemeClr val="dk1"/>
              </a:solidFill>
              <a:latin typeface="Trebuchet MS"/>
              <a:ea typeface="Trebuchet MS"/>
              <a:cs typeface="Trebuchet MS"/>
              <a:sym typeface="Trebuchet MS"/>
            </a:endParaRPr>
          </a:p>
        </p:txBody>
      </p:sp>
      <p:sp>
        <p:nvSpPr>
          <p:cNvPr id="467" name="Google Shape;467;p31"/>
          <p:cNvSpPr/>
          <p:nvPr/>
        </p:nvSpPr>
        <p:spPr>
          <a:xfrm>
            <a:off x="5572759" y="5024120"/>
            <a:ext cx="2143760" cy="406400"/>
          </a:xfrm>
          <a:custGeom>
            <a:avLst/>
            <a:gdLst/>
            <a:ahLst/>
            <a:cxnLst/>
            <a:rect l="l" t="t" r="r" b="b"/>
            <a:pathLst>
              <a:path w="2143759" h="406400" extrusionOk="0">
                <a:moveTo>
                  <a:pt x="0" y="406399"/>
                </a:moveTo>
                <a:lnTo>
                  <a:pt x="2143760" y="406399"/>
                </a:lnTo>
                <a:lnTo>
                  <a:pt x="2143760" y="0"/>
                </a:lnTo>
                <a:lnTo>
                  <a:pt x="0" y="0"/>
                </a:lnTo>
                <a:lnTo>
                  <a:pt x="0" y="406399"/>
                </a:lnTo>
                <a:close/>
              </a:path>
            </a:pathLst>
          </a:custGeom>
          <a:solidFill>
            <a:srgbClr val="FFFFFF">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31"/>
          <p:cNvSpPr txBox="1"/>
          <p:nvPr/>
        </p:nvSpPr>
        <p:spPr>
          <a:xfrm>
            <a:off x="5572759" y="5024120"/>
            <a:ext cx="2143760" cy="406400"/>
          </a:xfrm>
          <a:prstGeom prst="rect">
            <a:avLst/>
          </a:prstGeom>
          <a:noFill/>
          <a:ln w="10150" cap="flat" cmpd="sng">
            <a:solidFill>
              <a:srgbClr val="29B974"/>
            </a:solidFill>
            <a:prstDash val="solid"/>
            <a:round/>
            <a:headEnd type="none" w="sm" len="sm"/>
            <a:tailEnd type="none" w="sm" len="sm"/>
          </a:ln>
        </p:spPr>
        <p:txBody>
          <a:bodyPr spcFirstLastPara="1" wrap="square" lIns="0" tIns="37450" rIns="0" bIns="0" anchor="t" anchorCtr="0">
            <a:spAutoFit/>
          </a:bodyPr>
          <a:lstStyle/>
          <a:p>
            <a:pPr marL="41910" marR="0" lvl="0" indent="0" algn="l" rtl="0">
              <a:lnSpc>
                <a:spcPct val="100000"/>
              </a:lnSpc>
              <a:spcBef>
                <a:spcPts val="0"/>
              </a:spcBef>
              <a:spcAft>
                <a:spcPts val="0"/>
              </a:spcAft>
              <a:buNone/>
            </a:pPr>
            <a:r>
              <a:rPr lang="en-US" sz="1100">
                <a:solidFill>
                  <a:srgbClr val="2B2B2B"/>
                </a:solidFill>
                <a:latin typeface="Trebuchet MS"/>
                <a:ea typeface="Trebuchet MS"/>
                <a:cs typeface="Trebuchet MS"/>
                <a:sym typeface="Trebuchet MS"/>
              </a:rPr>
              <a:t>Shore Temple, Five Rathas,</a:t>
            </a:r>
            <a:endParaRPr sz="1100">
              <a:solidFill>
                <a:schemeClr val="dk1"/>
              </a:solidFill>
              <a:latin typeface="Trebuchet MS"/>
              <a:ea typeface="Trebuchet MS"/>
              <a:cs typeface="Trebuchet MS"/>
              <a:sym typeface="Trebuchet MS"/>
            </a:endParaRPr>
          </a:p>
          <a:p>
            <a:pPr marL="41910" marR="0" lvl="0" indent="0" algn="l" rtl="0">
              <a:lnSpc>
                <a:spcPct val="100000"/>
              </a:lnSpc>
              <a:spcBef>
                <a:spcPts val="40"/>
              </a:spcBef>
              <a:spcAft>
                <a:spcPts val="0"/>
              </a:spcAft>
              <a:buNone/>
            </a:pPr>
            <a:r>
              <a:rPr lang="en-US" sz="1100">
                <a:solidFill>
                  <a:srgbClr val="2B2B2B"/>
                </a:solidFill>
                <a:latin typeface="Trebuchet MS"/>
                <a:ea typeface="Trebuchet MS"/>
                <a:cs typeface="Trebuchet MS"/>
                <a:sym typeface="Trebuchet MS"/>
              </a:rPr>
              <a:t>Arjuna’s Penance</a:t>
            </a:r>
            <a:endParaRPr sz="1100">
              <a:solidFill>
                <a:schemeClr val="dk1"/>
              </a:solidFill>
              <a:latin typeface="Trebuchet MS"/>
              <a:ea typeface="Trebuchet MS"/>
              <a:cs typeface="Trebuchet MS"/>
              <a:sym typeface="Trebuchet MS"/>
            </a:endParaRPr>
          </a:p>
        </p:txBody>
      </p:sp>
      <p:sp>
        <p:nvSpPr>
          <p:cNvPr id="469" name="Google Shape;469;p31"/>
          <p:cNvSpPr/>
          <p:nvPr/>
        </p:nvSpPr>
        <p:spPr>
          <a:xfrm>
            <a:off x="5224779" y="5092700"/>
            <a:ext cx="353695" cy="76200"/>
          </a:xfrm>
          <a:custGeom>
            <a:avLst/>
            <a:gdLst/>
            <a:ahLst/>
            <a:cxnLst/>
            <a:rect l="l" t="t" r="r" b="b"/>
            <a:pathLst>
              <a:path w="353695" h="76200" extrusionOk="0">
                <a:moveTo>
                  <a:pt x="36830" y="0"/>
                </a:moveTo>
                <a:lnTo>
                  <a:pt x="22092" y="3508"/>
                </a:lnTo>
                <a:lnTo>
                  <a:pt x="10271" y="12065"/>
                </a:lnTo>
                <a:lnTo>
                  <a:pt x="2522" y="24431"/>
                </a:lnTo>
                <a:lnTo>
                  <a:pt x="0" y="39369"/>
                </a:lnTo>
                <a:lnTo>
                  <a:pt x="3508" y="54107"/>
                </a:lnTo>
                <a:lnTo>
                  <a:pt x="12064" y="65928"/>
                </a:lnTo>
                <a:lnTo>
                  <a:pt x="24431" y="73677"/>
                </a:lnTo>
                <a:lnTo>
                  <a:pt x="39370" y="76200"/>
                </a:lnTo>
                <a:lnTo>
                  <a:pt x="54107" y="72691"/>
                </a:lnTo>
                <a:lnTo>
                  <a:pt x="65928" y="64134"/>
                </a:lnTo>
                <a:lnTo>
                  <a:pt x="73677" y="51768"/>
                </a:lnTo>
                <a:lnTo>
                  <a:pt x="74248" y="48387"/>
                </a:lnTo>
                <a:lnTo>
                  <a:pt x="32893" y="48387"/>
                </a:lnTo>
                <a:lnTo>
                  <a:pt x="28194" y="44068"/>
                </a:lnTo>
                <a:lnTo>
                  <a:pt x="27980" y="39369"/>
                </a:lnTo>
                <a:lnTo>
                  <a:pt x="27903" y="36830"/>
                </a:lnTo>
                <a:lnTo>
                  <a:pt x="27812" y="32766"/>
                </a:lnTo>
                <a:lnTo>
                  <a:pt x="32131" y="28193"/>
                </a:lnTo>
                <a:lnTo>
                  <a:pt x="37719" y="27939"/>
                </a:lnTo>
                <a:lnTo>
                  <a:pt x="73797" y="26737"/>
                </a:lnTo>
                <a:lnTo>
                  <a:pt x="72691" y="22092"/>
                </a:lnTo>
                <a:lnTo>
                  <a:pt x="64135" y="10271"/>
                </a:lnTo>
                <a:lnTo>
                  <a:pt x="51768" y="2522"/>
                </a:lnTo>
                <a:lnTo>
                  <a:pt x="36830" y="0"/>
                </a:lnTo>
                <a:close/>
              </a:path>
              <a:path w="353695" h="76200" extrusionOk="0">
                <a:moveTo>
                  <a:pt x="73797" y="26737"/>
                </a:moveTo>
                <a:lnTo>
                  <a:pt x="37719" y="27939"/>
                </a:lnTo>
                <a:lnTo>
                  <a:pt x="32131" y="28193"/>
                </a:lnTo>
                <a:lnTo>
                  <a:pt x="27812" y="32766"/>
                </a:lnTo>
                <a:lnTo>
                  <a:pt x="27903" y="36830"/>
                </a:lnTo>
                <a:lnTo>
                  <a:pt x="27980" y="39369"/>
                </a:lnTo>
                <a:lnTo>
                  <a:pt x="28194" y="44068"/>
                </a:lnTo>
                <a:lnTo>
                  <a:pt x="32893" y="48387"/>
                </a:lnTo>
                <a:lnTo>
                  <a:pt x="38481" y="48260"/>
                </a:lnTo>
                <a:lnTo>
                  <a:pt x="74472" y="47060"/>
                </a:lnTo>
                <a:lnTo>
                  <a:pt x="76200" y="36830"/>
                </a:lnTo>
                <a:lnTo>
                  <a:pt x="73797" y="26737"/>
                </a:lnTo>
                <a:close/>
              </a:path>
              <a:path w="353695" h="76200" extrusionOk="0">
                <a:moveTo>
                  <a:pt x="74472" y="47060"/>
                </a:moveTo>
                <a:lnTo>
                  <a:pt x="38481" y="48260"/>
                </a:lnTo>
                <a:lnTo>
                  <a:pt x="32893" y="48387"/>
                </a:lnTo>
                <a:lnTo>
                  <a:pt x="74248" y="48387"/>
                </a:lnTo>
                <a:lnTo>
                  <a:pt x="74472" y="47060"/>
                </a:lnTo>
                <a:close/>
              </a:path>
              <a:path w="353695" h="76200" extrusionOk="0">
                <a:moveTo>
                  <a:pt x="348107" y="17652"/>
                </a:moveTo>
                <a:lnTo>
                  <a:pt x="342519" y="17780"/>
                </a:lnTo>
                <a:lnTo>
                  <a:pt x="73797" y="26737"/>
                </a:lnTo>
                <a:lnTo>
                  <a:pt x="76200" y="36830"/>
                </a:lnTo>
                <a:lnTo>
                  <a:pt x="74472" y="47060"/>
                </a:lnTo>
                <a:lnTo>
                  <a:pt x="343281" y="38100"/>
                </a:lnTo>
                <a:lnTo>
                  <a:pt x="348869" y="37845"/>
                </a:lnTo>
                <a:lnTo>
                  <a:pt x="353187" y="33147"/>
                </a:lnTo>
                <a:lnTo>
                  <a:pt x="353060" y="27558"/>
                </a:lnTo>
                <a:lnTo>
                  <a:pt x="352806" y="21970"/>
                </a:lnTo>
                <a:lnTo>
                  <a:pt x="348107" y="17652"/>
                </a:lnTo>
                <a:close/>
              </a:path>
            </a:pathLst>
          </a:custGeom>
          <a:solidFill>
            <a:srgbClr val="A6A6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31"/>
          <p:cNvSpPr/>
          <p:nvPr/>
        </p:nvSpPr>
        <p:spPr>
          <a:xfrm>
            <a:off x="5115559" y="4556759"/>
            <a:ext cx="2143760" cy="254000"/>
          </a:xfrm>
          <a:custGeom>
            <a:avLst/>
            <a:gdLst/>
            <a:ahLst/>
            <a:cxnLst/>
            <a:rect l="l" t="t" r="r" b="b"/>
            <a:pathLst>
              <a:path w="2143759" h="254000" extrusionOk="0">
                <a:moveTo>
                  <a:pt x="0" y="254000"/>
                </a:moveTo>
                <a:lnTo>
                  <a:pt x="2143760" y="254000"/>
                </a:lnTo>
                <a:lnTo>
                  <a:pt x="2143760" y="0"/>
                </a:lnTo>
                <a:lnTo>
                  <a:pt x="0" y="0"/>
                </a:lnTo>
                <a:lnTo>
                  <a:pt x="0" y="254000"/>
                </a:lnTo>
                <a:close/>
              </a:path>
            </a:pathLst>
          </a:custGeom>
          <a:solidFill>
            <a:srgbClr val="FFFFFF">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31"/>
          <p:cNvSpPr txBox="1"/>
          <p:nvPr/>
        </p:nvSpPr>
        <p:spPr>
          <a:xfrm>
            <a:off x="5115559" y="4556759"/>
            <a:ext cx="2143760" cy="254000"/>
          </a:xfrm>
          <a:prstGeom prst="rect">
            <a:avLst/>
          </a:prstGeom>
          <a:noFill/>
          <a:ln w="10150" cap="flat" cmpd="sng">
            <a:solidFill>
              <a:srgbClr val="29B974"/>
            </a:solidFill>
            <a:prstDash val="solid"/>
            <a:round/>
            <a:headEnd type="none" w="sm" len="sm"/>
            <a:tailEnd type="none" w="sm" len="sm"/>
          </a:ln>
        </p:spPr>
        <p:txBody>
          <a:bodyPr spcFirstLastPara="1" wrap="square" lIns="0" tIns="44450" rIns="0" bIns="0" anchor="t" anchorCtr="0">
            <a:spAutoFit/>
          </a:bodyPr>
          <a:lstStyle/>
          <a:p>
            <a:pPr marL="43180" marR="0" lvl="0" indent="0" algn="l" rtl="0">
              <a:lnSpc>
                <a:spcPct val="100000"/>
              </a:lnSpc>
              <a:spcBef>
                <a:spcPts val="0"/>
              </a:spcBef>
              <a:spcAft>
                <a:spcPts val="0"/>
              </a:spcAft>
              <a:buNone/>
            </a:pPr>
            <a:r>
              <a:rPr lang="en-US" sz="1100">
                <a:solidFill>
                  <a:srgbClr val="2B2B2B"/>
                </a:solidFill>
                <a:latin typeface="Trebuchet MS"/>
                <a:ea typeface="Trebuchet MS"/>
                <a:cs typeface="Trebuchet MS"/>
                <a:sym typeface="Trebuchet MS"/>
              </a:rPr>
              <a:t>Sri Rangaswamy temple</a:t>
            </a:r>
            <a:endParaRPr sz="1100">
              <a:solidFill>
                <a:schemeClr val="dk1"/>
              </a:solidFill>
              <a:latin typeface="Trebuchet MS"/>
              <a:ea typeface="Trebuchet MS"/>
              <a:cs typeface="Trebuchet MS"/>
              <a:sym typeface="Trebuchet MS"/>
            </a:endParaRPr>
          </a:p>
        </p:txBody>
      </p:sp>
      <p:sp>
        <p:nvSpPr>
          <p:cNvPr id="472" name="Google Shape;472;p31"/>
          <p:cNvSpPr/>
          <p:nvPr/>
        </p:nvSpPr>
        <p:spPr>
          <a:xfrm>
            <a:off x="4767579" y="4605020"/>
            <a:ext cx="353695" cy="76200"/>
          </a:xfrm>
          <a:custGeom>
            <a:avLst/>
            <a:gdLst/>
            <a:ahLst/>
            <a:cxnLst/>
            <a:rect l="l" t="t" r="r" b="b"/>
            <a:pathLst>
              <a:path w="353695" h="76200" extrusionOk="0">
                <a:moveTo>
                  <a:pt x="36830" y="0"/>
                </a:moveTo>
                <a:lnTo>
                  <a:pt x="22092" y="3508"/>
                </a:lnTo>
                <a:lnTo>
                  <a:pt x="10271" y="12064"/>
                </a:lnTo>
                <a:lnTo>
                  <a:pt x="2522" y="24431"/>
                </a:lnTo>
                <a:lnTo>
                  <a:pt x="0" y="39369"/>
                </a:lnTo>
                <a:lnTo>
                  <a:pt x="3508" y="54107"/>
                </a:lnTo>
                <a:lnTo>
                  <a:pt x="12064" y="65928"/>
                </a:lnTo>
                <a:lnTo>
                  <a:pt x="24431" y="73677"/>
                </a:lnTo>
                <a:lnTo>
                  <a:pt x="39370" y="76199"/>
                </a:lnTo>
                <a:lnTo>
                  <a:pt x="54107" y="72691"/>
                </a:lnTo>
                <a:lnTo>
                  <a:pt x="65928" y="64134"/>
                </a:lnTo>
                <a:lnTo>
                  <a:pt x="73677" y="51768"/>
                </a:lnTo>
                <a:lnTo>
                  <a:pt x="74248" y="48386"/>
                </a:lnTo>
                <a:lnTo>
                  <a:pt x="32893" y="48386"/>
                </a:lnTo>
                <a:lnTo>
                  <a:pt x="28194" y="44068"/>
                </a:lnTo>
                <a:lnTo>
                  <a:pt x="27980" y="39369"/>
                </a:lnTo>
                <a:lnTo>
                  <a:pt x="27903" y="36829"/>
                </a:lnTo>
                <a:lnTo>
                  <a:pt x="27812" y="32765"/>
                </a:lnTo>
                <a:lnTo>
                  <a:pt x="32131" y="28193"/>
                </a:lnTo>
                <a:lnTo>
                  <a:pt x="37719" y="27939"/>
                </a:lnTo>
                <a:lnTo>
                  <a:pt x="73797" y="26737"/>
                </a:lnTo>
                <a:lnTo>
                  <a:pt x="72691" y="22092"/>
                </a:lnTo>
                <a:lnTo>
                  <a:pt x="64135" y="10271"/>
                </a:lnTo>
                <a:lnTo>
                  <a:pt x="51768" y="2522"/>
                </a:lnTo>
                <a:lnTo>
                  <a:pt x="36830" y="0"/>
                </a:lnTo>
                <a:close/>
              </a:path>
              <a:path w="353695" h="76200" extrusionOk="0">
                <a:moveTo>
                  <a:pt x="73797" y="26737"/>
                </a:moveTo>
                <a:lnTo>
                  <a:pt x="37719" y="27939"/>
                </a:lnTo>
                <a:lnTo>
                  <a:pt x="32131" y="28193"/>
                </a:lnTo>
                <a:lnTo>
                  <a:pt x="27812" y="32765"/>
                </a:lnTo>
                <a:lnTo>
                  <a:pt x="27903" y="36829"/>
                </a:lnTo>
                <a:lnTo>
                  <a:pt x="27980" y="39369"/>
                </a:lnTo>
                <a:lnTo>
                  <a:pt x="28194" y="44068"/>
                </a:lnTo>
                <a:lnTo>
                  <a:pt x="32893" y="48386"/>
                </a:lnTo>
                <a:lnTo>
                  <a:pt x="38481" y="48259"/>
                </a:lnTo>
                <a:lnTo>
                  <a:pt x="74472" y="47060"/>
                </a:lnTo>
                <a:lnTo>
                  <a:pt x="76200" y="36829"/>
                </a:lnTo>
                <a:lnTo>
                  <a:pt x="73797" y="26737"/>
                </a:lnTo>
                <a:close/>
              </a:path>
              <a:path w="353695" h="76200" extrusionOk="0">
                <a:moveTo>
                  <a:pt x="74472" y="47060"/>
                </a:moveTo>
                <a:lnTo>
                  <a:pt x="38481" y="48259"/>
                </a:lnTo>
                <a:lnTo>
                  <a:pt x="32893" y="48386"/>
                </a:lnTo>
                <a:lnTo>
                  <a:pt x="74248" y="48386"/>
                </a:lnTo>
                <a:lnTo>
                  <a:pt x="74472" y="47060"/>
                </a:lnTo>
                <a:close/>
              </a:path>
              <a:path w="353695" h="76200" extrusionOk="0">
                <a:moveTo>
                  <a:pt x="348107" y="17652"/>
                </a:moveTo>
                <a:lnTo>
                  <a:pt x="342519" y="17779"/>
                </a:lnTo>
                <a:lnTo>
                  <a:pt x="73797" y="26737"/>
                </a:lnTo>
                <a:lnTo>
                  <a:pt x="76200" y="36829"/>
                </a:lnTo>
                <a:lnTo>
                  <a:pt x="74472" y="47060"/>
                </a:lnTo>
                <a:lnTo>
                  <a:pt x="343281" y="38099"/>
                </a:lnTo>
                <a:lnTo>
                  <a:pt x="348869" y="37845"/>
                </a:lnTo>
                <a:lnTo>
                  <a:pt x="353187" y="33146"/>
                </a:lnTo>
                <a:lnTo>
                  <a:pt x="353060" y="27558"/>
                </a:lnTo>
                <a:lnTo>
                  <a:pt x="352806" y="21970"/>
                </a:lnTo>
                <a:lnTo>
                  <a:pt x="348107" y="17652"/>
                </a:lnTo>
                <a:close/>
              </a:path>
            </a:pathLst>
          </a:custGeom>
          <a:solidFill>
            <a:srgbClr val="A6A6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31"/>
          <p:cNvSpPr/>
          <p:nvPr/>
        </p:nvSpPr>
        <p:spPr>
          <a:xfrm>
            <a:off x="5123179" y="3934459"/>
            <a:ext cx="353695" cy="76200"/>
          </a:xfrm>
          <a:custGeom>
            <a:avLst/>
            <a:gdLst/>
            <a:ahLst/>
            <a:cxnLst/>
            <a:rect l="l" t="t" r="r" b="b"/>
            <a:pathLst>
              <a:path w="353695" h="76200" extrusionOk="0">
                <a:moveTo>
                  <a:pt x="36830" y="0"/>
                </a:moveTo>
                <a:lnTo>
                  <a:pt x="22092" y="3508"/>
                </a:lnTo>
                <a:lnTo>
                  <a:pt x="10271" y="12065"/>
                </a:lnTo>
                <a:lnTo>
                  <a:pt x="2522" y="24431"/>
                </a:lnTo>
                <a:lnTo>
                  <a:pt x="0" y="39369"/>
                </a:lnTo>
                <a:lnTo>
                  <a:pt x="3508" y="54107"/>
                </a:lnTo>
                <a:lnTo>
                  <a:pt x="12064" y="65928"/>
                </a:lnTo>
                <a:lnTo>
                  <a:pt x="24431" y="73677"/>
                </a:lnTo>
                <a:lnTo>
                  <a:pt x="39370" y="76200"/>
                </a:lnTo>
                <a:lnTo>
                  <a:pt x="54107" y="72691"/>
                </a:lnTo>
                <a:lnTo>
                  <a:pt x="65928" y="64134"/>
                </a:lnTo>
                <a:lnTo>
                  <a:pt x="73677" y="51768"/>
                </a:lnTo>
                <a:lnTo>
                  <a:pt x="74248" y="48387"/>
                </a:lnTo>
                <a:lnTo>
                  <a:pt x="32893" y="48387"/>
                </a:lnTo>
                <a:lnTo>
                  <a:pt x="28194" y="44068"/>
                </a:lnTo>
                <a:lnTo>
                  <a:pt x="27980" y="39369"/>
                </a:lnTo>
                <a:lnTo>
                  <a:pt x="27812" y="32892"/>
                </a:lnTo>
                <a:lnTo>
                  <a:pt x="32131" y="28193"/>
                </a:lnTo>
                <a:lnTo>
                  <a:pt x="37719" y="27939"/>
                </a:lnTo>
                <a:lnTo>
                  <a:pt x="73797" y="26737"/>
                </a:lnTo>
                <a:lnTo>
                  <a:pt x="72691" y="22092"/>
                </a:lnTo>
                <a:lnTo>
                  <a:pt x="64135" y="10271"/>
                </a:lnTo>
                <a:lnTo>
                  <a:pt x="51768" y="2522"/>
                </a:lnTo>
                <a:lnTo>
                  <a:pt x="36830" y="0"/>
                </a:lnTo>
                <a:close/>
              </a:path>
              <a:path w="353695" h="76200" extrusionOk="0">
                <a:moveTo>
                  <a:pt x="73797" y="26737"/>
                </a:moveTo>
                <a:lnTo>
                  <a:pt x="37719" y="27939"/>
                </a:lnTo>
                <a:lnTo>
                  <a:pt x="32131" y="28193"/>
                </a:lnTo>
                <a:lnTo>
                  <a:pt x="27812" y="32892"/>
                </a:lnTo>
                <a:lnTo>
                  <a:pt x="27980" y="39369"/>
                </a:lnTo>
                <a:lnTo>
                  <a:pt x="28194" y="44068"/>
                </a:lnTo>
                <a:lnTo>
                  <a:pt x="32893" y="48387"/>
                </a:lnTo>
                <a:lnTo>
                  <a:pt x="38481" y="48259"/>
                </a:lnTo>
                <a:lnTo>
                  <a:pt x="74472" y="47060"/>
                </a:lnTo>
                <a:lnTo>
                  <a:pt x="76200" y="36829"/>
                </a:lnTo>
                <a:lnTo>
                  <a:pt x="73797" y="26737"/>
                </a:lnTo>
                <a:close/>
              </a:path>
              <a:path w="353695" h="76200" extrusionOk="0">
                <a:moveTo>
                  <a:pt x="74472" y="47060"/>
                </a:moveTo>
                <a:lnTo>
                  <a:pt x="38481" y="48259"/>
                </a:lnTo>
                <a:lnTo>
                  <a:pt x="32893" y="48387"/>
                </a:lnTo>
                <a:lnTo>
                  <a:pt x="74248" y="48387"/>
                </a:lnTo>
                <a:lnTo>
                  <a:pt x="74472" y="47060"/>
                </a:lnTo>
                <a:close/>
              </a:path>
              <a:path w="353695" h="76200" extrusionOk="0">
                <a:moveTo>
                  <a:pt x="348107" y="17652"/>
                </a:moveTo>
                <a:lnTo>
                  <a:pt x="342519" y="17779"/>
                </a:lnTo>
                <a:lnTo>
                  <a:pt x="73797" y="26737"/>
                </a:lnTo>
                <a:lnTo>
                  <a:pt x="76200" y="36829"/>
                </a:lnTo>
                <a:lnTo>
                  <a:pt x="74472" y="47060"/>
                </a:lnTo>
                <a:lnTo>
                  <a:pt x="343281" y="38100"/>
                </a:lnTo>
                <a:lnTo>
                  <a:pt x="348869" y="37845"/>
                </a:lnTo>
                <a:lnTo>
                  <a:pt x="353187" y="33146"/>
                </a:lnTo>
                <a:lnTo>
                  <a:pt x="353060" y="27558"/>
                </a:lnTo>
                <a:lnTo>
                  <a:pt x="352806" y="21970"/>
                </a:lnTo>
                <a:lnTo>
                  <a:pt x="348107" y="17652"/>
                </a:lnTo>
                <a:close/>
              </a:path>
            </a:pathLst>
          </a:custGeom>
          <a:solidFill>
            <a:srgbClr val="A6A6A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31"/>
          <p:cNvSpPr txBox="1"/>
          <p:nvPr/>
        </p:nvSpPr>
        <p:spPr>
          <a:xfrm>
            <a:off x="523240" y="1925320"/>
            <a:ext cx="2326640" cy="538480"/>
          </a:xfrm>
          <a:prstGeom prst="rect">
            <a:avLst/>
          </a:prstGeom>
          <a:solidFill>
            <a:srgbClr val="FFFFFF"/>
          </a:solidFill>
          <a:ln w="10150" cap="flat" cmpd="sng">
            <a:solidFill>
              <a:srgbClr val="29B974"/>
            </a:solidFill>
            <a:prstDash val="solid"/>
            <a:round/>
            <a:headEnd type="none" w="sm" len="sm"/>
            <a:tailEnd type="none" w="sm" len="sm"/>
          </a:ln>
        </p:spPr>
        <p:txBody>
          <a:bodyPr spcFirstLastPara="1" wrap="square" lIns="0" tIns="82550" rIns="0" bIns="0" anchor="t" anchorCtr="0">
            <a:spAutoFit/>
          </a:bodyPr>
          <a:lstStyle/>
          <a:p>
            <a:pPr marL="86360" marR="0" lvl="0" indent="0" algn="l" rtl="0">
              <a:lnSpc>
                <a:spcPct val="100000"/>
              </a:lnSpc>
              <a:spcBef>
                <a:spcPts val="0"/>
              </a:spcBef>
              <a:spcAft>
                <a:spcPts val="0"/>
              </a:spcAft>
              <a:buNone/>
            </a:pPr>
            <a:r>
              <a:rPr lang="en-US" sz="1200">
                <a:solidFill>
                  <a:srgbClr val="29B974"/>
                </a:solidFill>
                <a:latin typeface="Trebuchet MS"/>
                <a:ea typeface="Trebuchet MS"/>
                <a:cs typeface="Trebuchet MS"/>
                <a:sym typeface="Trebuchet MS"/>
              </a:rPr>
              <a:t>Potential length – 700-800 Km</a:t>
            </a:r>
            <a:endParaRPr sz="1200">
              <a:solidFill>
                <a:schemeClr val="dk1"/>
              </a:solidFill>
              <a:latin typeface="Trebuchet MS"/>
              <a:ea typeface="Trebuchet MS"/>
              <a:cs typeface="Trebuchet MS"/>
              <a:sym typeface="Trebuchet MS"/>
            </a:endParaRPr>
          </a:p>
          <a:p>
            <a:pPr marL="86360" marR="0" lvl="0" indent="0" algn="l" rtl="0">
              <a:lnSpc>
                <a:spcPct val="100000"/>
              </a:lnSpc>
              <a:spcBef>
                <a:spcPts val="0"/>
              </a:spcBef>
              <a:spcAft>
                <a:spcPts val="0"/>
              </a:spcAft>
              <a:buNone/>
            </a:pPr>
            <a:r>
              <a:rPr lang="en-US" sz="1200">
                <a:solidFill>
                  <a:srgbClr val="29B974"/>
                </a:solidFill>
                <a:latin typeface="Trebuchet MS"/>
                <a:ea typeface="Trebuchet MS"/>
                <a:cs typeface="Trebuchet MS"/>
                <a:sym typeface="Trebuchet MS"/>
              </a:rPr>
              <a:t># of destinations – 4-5</a:t>
            </a:r>
            <a:endParaRPr sz="1200">
              <a:solidFill>
                <a:schemeClr val="dk1"/>
              </a:solidFill>
              <a:latin typeface="Trebuchet MS"/>
              <a:ea typeface="Trebuchet MS"/>
              <a:cs typeface="Trebuchet MS"/>
              <a:sym typeface="Trebuchet MS"/>
            </a:endParaRPr>
          </a:p>
        </p:txBody>
      </p:sp>
      <p:sp>
        <p:nvSpPr>
          <p:cNvPr id="475" name="Google Shape;475;p31"/>
          <p:cNvSpPr txBox="1"/>
          <p:nvPr/>
        </p:nvSpPr>
        <p:spPr>
          <a:xfrm>
            <a:off x="735965" y="6162357"/>
            <a:ext cx="8046720" cy="459105"/>
          </a:xfrm>
          <a:prstGeom prst="rect">
            <a:avLst/>
          </a:prstGeom>
          <a:noFill/>
          <a:ln>
            <a:noFill/>
          </a:ln>
        </p:spPr>
        <p:txBody>
          <a:bodyPr spcFirstLastPara="1" wrap="square" lIns="0" tIns="11425" rIns="0" bIns="0" anchor="t" anchorCtr="0">
            <a:spAutoFit/>
          </a:bodyPr>
          <a:lstStyle/>
          <a:p>
            <a:pPr marL="12700" marR="0" lvl="0" indent="0" algn="l" rtl="0">
              <a:lnSpc>
                <a:spcPct val="109523"/>
              </a:lnSpc>
              <a:spcBef>
                <a:spcPts val="0"/>
              </a:spcBef>
              <a:spcAft>
                <a:spcPts val="0"/>
              </a:spcAft>
              <a:buNone/>
            </a:pPr>
            <a:r>
              <a:rPr lang="en-US" sz="1050">
                <a:solidFill>
                  <a:srgbClr val="808080"/>
                </a:solidFill>
                <a:latin typeface="Trebuchet MS"/>
                <a:ea typeface="Trebuchet MS"/>
                <a:cs typeface="Trebuchet MS"/>
                <a:sym typeface="Trebuchet MS"/>
              </a:rPr>
              <a:t>Note: Ministry of Tourism has sanctioned development of Kakinada, Nellore, Mamallapuram &amp; Rameshwaram under coastal circuit theme of</a:t>
            </a:r>
            <a:endParaRPr sz="1050">
              <a:solidFill>
                <a:schemeClr val="dk1"/>
              </a:solidFill>
              <a:latin typeface="Trebuchet MS"/>
              <a:ea typeface="Trebuchet MS"/>
              <a:cs typeface="Trebuchet MS"/>
              <a:sym typeface="Trebuchet MS"/>
            </a:endParaRPr>
          </a:p>
          <a:p>
            <a:pPr marL="12700" marR="0" lvl="0" indent="0" algn="l" rtl="0">
              <a:lnSpc>
                <a:spcPct val="102857"/>
              </a:lnSpc>
              <a:spcBef>
                <a:spcPts val="0"/>
              </a:spcBef>
              <a:spcAft>
                <a:spcPts val="0"/>
              </a:spcAft>
              <a:buNone/>
            </a:pPr>
            <a:r>
              <a:rPr lang="en-US" sz="1050">
                <a:solidFill>
                  <a:srgbClr val="808080"/>
                </a:solidFill>
                <a:latin typeface="Trebuchet MS"/>
                <a:ea typeface="Trebuchet MS"/>
                <a:cs typeface="Trebuchet MS"/>
                <a:sym typeface="Trebuchet MS"/>
              </a:rPr>
              <a:t>Swadesh Darshan</a:t>
            </a:r>
            <a:endParaRPr sz="1050">
              <a:solidFill>
                <a:schemeClr val="dk1"/>
              </a:solidFill>
              <a:latin typeface="Trebuchet MS"/>
              <a:ea typeface="Trebuchet MS"/>
              <a:cs typeface="Trebuchet MS"/>
              <a:sym typeface="Trebuchet MS"/>
            </a:endParaRPr>
          </a:p>
          <a:p>
            <a:pPr marL="12700" marR="0" lvl="0" indent="0" algn="l" rtl="0">
              <a:lnSpc>
                <a:spcPct val="113333"/>
              </a:lnSpc>
              <a:spcBef>
                <a:spcPts val="0"/>
              </a:spcBef>
              <a:spcAft>
                <a:spcPts val="0"/>
              </a:spcAft>
              <a:buNone/>
            </a:pPr>
            <a:r>
              <a:rPr lang="en-US" sz="1050">
                <a:solidFill>
                  <a:srgbClr val="808080"/>
                </a:solidFill>
                <a:latin typeface="Trebuchet MS"/>
                <a:ea typeface="Trebuchet MS"/>
                <a:cs typeface="Trebuchet MS"/>
                <a:sym typeface="Trebuchet MS"/>
              </a:rPr>
              <a:t>Source: Ministry of Tourism; BCG Analysis</a:t>
            </a:r>
            <a:endParaRPr sz="1050">
              <a:solidFill>
                <a:schemeClr val="dk1"/>
              </a:solidFill>
              <a:latin typeface="Trebuchet MS"/>
              <a:ea typeface="Trebuchet MS"/>
              <a:cs typeface="Trebuchet MS"/>
              <a:sym typeface="Trebuchet MS"/>
            </a:endParaRPr>
          </a:p>
        </p:txBody>
      </p:sp>
      <p:sp>
        <p:nvSpPr>
          <p:cNvPr id="476" name="Google Shape;476;p31"/>
          <p:cNvSpPr/>
          <p:nvPr/>
        </p:nvSpPr>
        <p:spPr>
          <a:xfrm>
            <a:off x="20320" y="0"/>
            <a:ext cx="6675120" cy="254000"/>
          </a:xfrm>
          <a:custGeom>
            <a:avLst/>
            <a:gdLst/>
            <a:ahLst/>
            <a:cxnLst/>
            <a:rect l="l" t="t" r="r" b="b"/>
            <a:pathLst>
              <a:path w="6675120" h="254000" extrusionOk="0">
                <a:moveTo>
                  <a:pt x="0" y="254000"/>
                </a:moveTo>
                <a:lnTo>
                  <a:pt x="6675120" y="254000"/>
                </a:lnTo>
                <a:lnTo>
                  <a:pt x="6675120" y="0"/>
                </a:lnTo>
                <a:lnTo>
                  <a:pt x="0" y="0"/>
                </a:lnTo>
                <a:lnTo>
                  <a:pt x="0" y="254000"/>
                </a:lnTo>
                <a:close/>
              </a:path>
            </a:pathLst>
          </a:custGeom>
          <a:solidFill>
            <a:srgbClr val="F1F1F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31">
            <a:hlinkClick r:id="" action="ppaction://noaction"/>
          </p:cNvPr>
          <p:cNvSpPr/>
          <p:nvPr/>
        </p:nvSpPr>
        <p:spPr>
          <a:xfrm>
            <a:off x="10416480" y="6469062"/>
            <a:ext cx="1027114" cy="272306"/>
          </a:xfrm>
          <a:prstGeom prst="leftArrow">
            <a:avLst>
              <a:gd name="adj1" fmla="val 50000"/>
              <a:gd name="adj2" fmla="val 50000"/>
            </a:avLst>
          </a:prstGeom>
          <a:solidFill>
            <a:srgbClr val="B7CCE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31"/>
          <p:cNvSpPr txBox="1">
            <a:spLocks noGrp="1"/>
          </p:cNvSpPr>
          <p:nvPr>
            <p:ph type="sldNum" idx="12"/>
          </p:nvPr>
        </p:nvSpPr>
        <p:spPr>
          <a:prstGeom prst="rect">
            <a:avLst/>
          </a:prstGeom>
          <a:noFill/>
          <a:ln>
            <a:noFill/>
          </a:ln>
        </p:spPr>
        <p:txBody>
          <a:bodyPr spcFirstLastPara="1" wrap="square" lIns="0" tIns="0" rIns="0" bIns="0" anchor="t" anchorCtr="0">
            <a:spAutoFit/>
          </a:bodyPr>
          <a:lstStyle/>
          <a:p>
            <a:pPr marL="25400" lvl="0" indent="0" algn="l" rtl="0">
              <a:lnSpc>
                <a:spcPct val="100000"/>
              </a:lnSpc>
              <a:spcBef>
                <a:spcPts val="0"/>
              </a:spcBef>
              <a:spcAft>
                <a:spcPts val="0"/>
              </a:spcAft>
              <a:buNone/>
            </a:pPr>
            <a:fld id="{00000000-1234-1234-1234-123412341234}" type="slidenum">
              <a:rPr lang="en-US"/>
              <a:pPr marL="25400" lvl="0" indent="0" algn="l" rtl="0">
                <a:lnSpc>
                  <a:spcPct val="100000"/>
                </a:lnSpc>
                <a:spcBef>
                  <a:spcPts val="0"/>
                </a:spcBef>
                <a:spcAft>
                  <a:spcPts val="0"/>
                </a:spcAft>
                <a:buNone/>
              </a:pPr>
              <a:t>26</a:t>
            </a:fld>
            <a:endParaRPr/>
          </a:p>
        </p:txBody>
      </p:sp>
      <p:sp>
        <p:nvSpPr>
          <p:cNvPr id="33" name="Left Arrow 32">
            <a:hlinkClick r:id="rId6" action="ppaction://hlinksldjump"/>
          </p:cNvPr>
          <p:cNvSpPr/>
          <p:nvPr/>
        </p:nvSpPr>
        <p:spPr>
          <a:xfrm>
            <a:off x="10709563" y="568036"/>
            <a:ext cx="942109" cy="3740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9E2F-DBCC-4EC2-9D1A-201934196EC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F418BF2-EEB7-4337-9EB3-50F48AD64B9C}"/>
              </a:ext>
            </a:extLst>
          </p:cNvPr>
          <p:cNvPicPr>
            <a:picLocks noChangeAspect="1"/>
          </p:cNvPicPr>
          <p:nvPr/>
        </p:nvPicPr>
        <p:blipFill rotWithShape="1">
          <a:blip r:embed="rId2"/>
          <a:srcRect l="6890" t="19224" r="21774" b="9069"/>
          <a:stretch/>
        </p:blipFill>
        <p:spPr>
          <a:xfrm>
            <a:off x="0" y="0"/>
            <a:ext cx="12192000" cy="6858000"/>
          </a:xfrm>
          <a:prstGeom prst="rect">
            <a:avLst/>
          </a:prstGeom>
        </p:spPr>
      </p:pic>
    </p:spTree>
    <p:extLst>
      <p:ext uri="{BB962C8B-B14F-4D97-AF65-F5344CB8AC3E}">
        <p14:creationId xmlns:p14="http://schemas.microsoft.com/office/powerpoint/2010/main" val="2776458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16860" y="1120862"/>
          <a:ext cx="11255188" cy="5184403"/>
        </p:xfrm>
        <a:graphic>
          <a:graphicData uri="http://schemas.openxmlformats.org/drawingml/2006/table">
            <a:tbl>
              <a:tblPr firstRow="1" bandRow="1">
                <a:tableStyleId>{5C22544A-7EE6-4342-B048-85BDC9FD1C3A}</a:tableStyleId>
              </a:tblPr>
              <a:tblGrid>
                <a:gridCol w="835863">
                  <a:extLst>
                    <a:ext uri="{9D8B030D-6E8A-4147-A177-3AD203B41FA5}">
                      <a16:colId xmlns:a16="http://schemas.microsoft.com/office/drawing/2014/main" val="20000"/>
                    </a:ext>
                  </a:extLst>
                </a:gridCol>
                <a:gridCol w="2363934">
                  <a:extLst>
                    <a:ext uri="{9D8B030D-6E8A-4147-A177-3AD203B41FA5}">
                      <a16:colId xmlns:a16="http://schemas.microsoft.com/office/drawing/2014/main" val="20001"/>
                    </a:ext>
                  </a:extLst>
                </a:gridCol>
                <a:gridCol w="8055391">
                  <a:extLst>
                    <a:ext uri="{9D8B030D-6E8A-4147-A177-3AD203B41FA5}">
                      <a16:colId xmlns:a16="http://schemas.microsoft.com/office/drawing/2014/main" val="20002"/>
                    </a:ext>
                  </a:extLst>
                </a:gridCol>
              </a:tblGrid>
              <a:tr h="749279">
                <a:tc>
                  <a:txBody>
                    <a:bodyPr/>
                    <a:lstStyle/>
                    <a:p>
                      <a:endParaRPr lang="en-US" sz="1600" dirty="0">
                        <a:latin typeface="Bookman Old Style" panose="02050604050505020204" pitchFamily="18" charset="0"/>
                      </a:endParaRPr>
                    </a:p>
                  </a:txBody>
                  <a:tcPr/>
                </a:tc>
                <a:tc>
                  <a:txBody>
                    <a:bodyPr/>
                    <a:lstStyle/>
                    <a:p>
                      <a:pPr algn="ctr"/>
                      <a:r>
                        <a:rPr lang="en-US" sz="1600" dirty="0">
                          <a:latin typeface="Bookman Old Style" panose="02050604050505020204" pitchFamily="18" charset="0"/>
                        </a:rPr>
                        <a:t>PORTS</a:t>
                      </a:r>
                    </a:p>
                  </a:txBody>
                  <a:tcPr/>
                </a:tc>
                <a:tc>
                  <a:txBody>
                    <a:bodyPr/>
                    <a:lstStyle/>
                    <a:p>
                      <a:pPr algn="ctr"/>
                      <a:r>
                        <a:rPr lang="en-US" sz="1600" dirty="0">
                          <a:latin typeface="Bookman Old Style" panose="02050604050505020204" pitchFamily="18" charset="0"/>
                        </a:rPr>
                        <a:t>STATUS</a:t>
                      </a:r>
                    </a:p>
                  </a:txBody>
                  <a:tcPr/>
                </a:tc>
                <a:extLst>
                  <a:ext uri="{0D108BD9-81ED-4DB2-BD59-A6C34878D82A}">
                    <a16:rowId xmlns:a16="http://schemas.microsoft.com/office/drawing/2014/main" val="10000"/>
                  </a:ext>
                </a:extLst>
              </a:tr>
              <a:tr h="761637">
                <a:tc>
                  <a:txBody>
                    <a:bodyPr/>
                    <a:lstStyle/>
                    <a:p>
                      <a:pPr algn="ctr"/>
                      <a:r>
                        <a:rPr lang="en-US" sz="1600" dirty="0">
                          <a:latin typeface="Bookman Old Style" panose="02050604050505020204" pitchFamily="18" charset="0"/>
                        </a:rPr>
                        <a:t>1</a:t>
                      </a:r>
                    </a:p>
                  </a:txBody>
                  <a:tcPr/>
                </a:tc>
                <a:tc>
                  <a:txBody>
                    <a:bodyPr/>
                    <a:lstStyle/>
                    <a:p>
                      <a:pPr algn="ctr"/>
                      <a:r>
                        <a:rPr lang="en-US" sz="1600" dirty="0">
                          <a:solidFill>
                            <a:srgbClr val="C00000"/>
                          </a:solidFill>
                          <a:latin typeface="Bookman Old Style" panose="02050604050505020204" pitchFamily="18" charset="0"/>
                          <a:hlinkClick r:id="rId2" action="ppaction://hlinksldjump"/>
                        </a:rPr>
                        <a:t>MUMBAI</a:t>
                      </a:r>
                      <a:endParaRPr lang="en-US" sz="1600" dirty="0">
                        <a:solidFill>
                          <a:srgbClr val="C00000"/>
                        </a:solidFill>
                        <a:latin typeface="Bookman Old Style" panose="02050604050505020204" pitchFamily="18" charset="0"/>
                      </a:endParaRPr>
                    </a:p>
                  </a:txBody>
                  <a:tcPr/>
                </a:tc>
                <a:tc>
                  <a:txBody>
                    <a:bodyPr/>
                    <a:lstStyle/>
                    <a:p>
                      <a:r>
                        <a:rPr lang="en-US" sz="1600" dirty="0">
                          <a:latin typeface="Bookman Old Style" panose="02050604050505020204" pitchFamily="18" charset="0"/>
                        </a:rPr>
                        <a:t>Present Terminal being replaced by a new terminal 10 times the size. </a:t>
                      </a:r>
                    </a:p>
                    <a:p>
                      <a:r>
                        <a:rPr lang="en-US" sz="1600" dirty="0">
                          <a:latin typeface="Bookman Old Style" panose="02050604050505020204" pitchFamily="18" charset="0"/>
                        </a:rPr>
                        <a:t>Estimated cost of </a:t>
                      </a:r>
                      <a:r>
                        <a:rPr lang="en-US" sz="1600" baseline="0" dirty="0" err="1">
                          <a:latin typeface="Bookman Old Style" panose="02050604050505020204" pitchFamily="18" charset="0"/>
                        </a:rPr>
                        <a:t>Rs</a:t>
                      </a:r>
                      <a:r>
                        <a:rPr lang="en-US" sz="1600" baseline="0" dirty="0">
                          <a:latin typeface="Bookman Old Style" panose="02050604050505020204" pitchFamily="18" charset="0"/>
                        </a:rPr>
                        <a:t>. 495 Crores</a:t>
                      </a:r>
                      <a:endParaRPr lang="en-US" sz="1600" dirty="0">
                        <a:latin typeface="Bookman Old Style" panose="02050604050505020204" pitchFamily="18" charset="0"/>
                      </a:endParaRPr>
                    </a:p>
                  </a:txBody>
                  <a:tcPr/>
                </a:tc>
                <a:extLst>
                  <a:ext uri="{0D108BD9-81ED-4DB2-BD59-A6C34878D82A}">
                    <a16:rowId xmlns:a16="http://schemas.microsoft.com/office/drawing/2014/main" val="10001"/>
                  </a:ext>
                </a:extLst>
              </a:tr>
              <a:tr h="671022">
                <a:tc>
                  <a:txBody>
                    <a:bodyPr/>
                    <a:lstStyle/>
                    <a:p>
                      <a:pPr algn="ctr"/>
                      <a:r>
                        <a:rPr lang="en-US" sz="1600" dirty="0">
                          <a:latin typeface="Bookman Old Style" panose="02050604050505020204" pitchFamily="18" charset="0"/>
                        </a:rPr>
                        <a:t>2</a:t>
                      </a:r>
                    </a:p>
                  </a:txBody>
                  <a:tcPr/>
                </a:tc>
                <a:tc>
                  <a:txBody>
                    <a:bodyPr/>
                    <a:lstStyle/>
                    <a:p>
                      <a:pPr algn="ctr"/>
                      <a:r>
                        <a:rPr lang="en-US" sz="1600" dirty="0">
                          <a:solidFill>
                            <a:srgbClr val="C00000"/>
                          </a:solidFill>
                          <a:latin typeface="Bookman Old Style" panose="02050604050505020204" pitchFamily="18" charset="0"/>
                          <a:hlinkClick r:id="rId3" action="ppaction://hlinksldjump"/>
                        </a:rPr>
                        <a:t>MORMUGAO</a:t>
                      </a:r>
                      <a:endParaRPr lang="en-US" sz="1600" dirty="0">
                        <a:solidFill>
                          <a:srgbClr val="C00000"/>
                        </a:solidFill>
                        <a:latin typeface="Bookman Old Style" panose="02050604050505020204" pitchFamily="18" charset="0"/>
                      </a:endParaRPr>
                    </a:p>
                  </a:txBody>
                  <a:tcPr/>
                </a:tc>
                <a:tc>
                  <a:txBody>
                    <a:bodyPr/>
                    <a:lstStyle/>
                    <a:p>
                      <a:pPr marL="0" indent="0">
                        <a:buFont typeface="Arial" panose="020B0604020202020204" pitchFamily="34" charset="0"/>
                        <a:buNone/>
                      </a:pPr>
                      <a:r>
                        <a:rPr lang="en-US" sz="1600" dirty="0">
                          <a:latin typeface="Bookman Old Style" panose="02050604050505020204" pitchFamily="18" charset="0"/>
                        </a:rPr>
                        <a:t>International and Domestic Cruise Terminal at the cost of  </a:t>
                      </a:r>
                    </a:p>
                    <a:p>
                      <a:pPr marL="0" indent="0">
                        <a:buFont typeface="Arial" panose="020B0604020202020204" pitchFamily="34" charset="0"/>
                        <a:buNone/>
                      </a:pPr>
                      <a:r>
                        <a:rPr lang="en-US" sz="1600" dirty="0">
                          <a:latin typeface="Bookman Old Style" panose="02050604050505020204" pitchFamily="18" charset="0"/>
                        </a:rPr>
                        <a:t>Rs.123.72</a:t>
                      </a:r>
                      <a:r>
                        <a:rPr lang="en-US" sz="1600" baseline="0" dirty="0">
                          <a:latin typeface="Bookman Old Style" panose="02050604050505020204" pitchFamily="18" charset="0"/>
                        </a:rPr>
                        <a:t> Crores.</a:t>
                      </a:r>
                      <a:endParaRPr lang="en-US" sz="1600" dirty="0">
                        <a:latin typeface="Bookman Old Style" panose="02050604050505020204" pitchFamily="18" charset="0"/>
                      </a:endParaRPr>
                    </a:p>
                  </a:txBody>
                  <a:tcPr/>
                </a:tc>
                <a:extLst>
                  <a:ext uri="{0D108BD9-81ED-4DB2-BD59-A6C34878D82A}">
                    <a16:rowId xmlns:a16="http://schemas.microsoft.com/office/drawing/2014/main" val="10002"/>
                  </a:ext>
                </a:extLst>
              </a:tr>
              <a:tr h="614539">
                <a:tc>
                  <a:txBody>
                    <a:bodyPr/>
                    <a:lstStyle/>
                    <a:p>
                      <a:pPr algn="ctr"/>
                      <a:r>
                        <a:rPr lang="en-US" sz="1600" dirty="0">
                          <a:latin typeface="Bookman Old Style" panose="02050604050505020204" pitchFamily="18" charset="0"/>
                        </a:rPr>
                        <a:t>3</a:t>
                      </a:r>
                    </a:p>
                  </a:txBody>
                  <a:tcPr/>
                </a:tc>
                <a:tc>
                  <a:txBody>
                    <a:bodyPr/>
                    <a:lstStyle/>
                    <a:p>
                      <a:pPr algn="ctr"/>
                      <a:r>
                        <a:rPr lang="en-US" sz="1600" dirty="0">
                          <a:solidFill>
                            <a:srgbClr val="C00000"/>
                          </a:solidFill>
                          <a:latin typeface="Bookman Old Style" panose="02050604050505020204" pitchFamily="18" charset="0"/>
                          <a:hlinkClick r:id="rId4" action="ppaction://hlinksldjump"/>
                        </a:rPr>
                        <a:t>COCHIN</a:t>
                      </a:r>
                      <a:endParaRPr lang="en-US" sz="1600" dirty="0">
                        <a:solidFill>
                          <a:srgbClr val="C00000"/>
                        </a:solidFill>
                        <a:latin typeface="Bookman Old Style" panose="0205060405050502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man Old Style" panose="02050604050505020204" pitchFamily="18" charset="0"/>
                        </a:rPr>
                        <a:t>Existing Terminal</a:t>
                      </a:r>
                    </a:p>
                  </a:txBody>
                  <a:tcPr/>
                </a:tc>
                <a:extLst>
                  <a:ext uri="{0D108BD9-81ED-4DB2-BD59-A6C34878D82A}">
                    <a16:rowId xmlns:a16="http://schemas.microsoft.com/office/drawing/2014/main" val="10003"/>
                  </a:ext>
                </a:extLst>
              </a:tr>
              <a:tr h="621946">
                <a:tc>
                  <a:txBody>
                    <a:bodyPr/>
                    <a:lstStyle/>
                    <a:p>
                      <a:pPr algn="ctr"/>
                      <a:r>
                        <a:rPr lang="en-US" sz="1600" dirty="0">
                          <a:latin typeface="Bookman Old Style" panose="02050604050505020204" pitchFamily="18" charset="0"/>
                        </a:rPr>
                        <a:t>4</a:t>
                      </a:r>
                    </a:p>
                  </a:txBody>
                  <a:tcPr/>
                </a:tc>
                <a:tc>
                  <a:txBody>
                    <a:bodyPr/>
                    <a:lstStyle/>
                    <a:p>
                      <a:pPr algn="ctr"/>
                      <a:r>
                        <a:rPr lang="en-US" sz="1600" dirty="0">
                          <a:solidFill>
                            <a:srgbClr val="C00000"/>
                          </a:solidFill>
                          <a:latin typeface="Bookman Old Style" panose="02050604050505020204" pitchFamily="18" charset="0"/>
                          <a:hlinkClick r:id="rId5" action="ppaction://hlinksldjump"/>
                        </a:rPr>
                        <a:t>NEW MANGALORE</a:t>
                      </a:r>
                      <a:endParaRPr lang="en-US" sz="1600" dirty="0">
                        <a:solidFill>
                          <a:srgbClr val="C00000"/>
                        </a:solidFill>
                        <a:latin typeface="Bookman Old Style" panose="02050604050505020204" pitchFamily="18" charset="0"/>
                      </a:endParaRPr>
                    </a:p>
                  </a:txBody>
                  <a:tcPr/>
                </a:tc>
                <a:tc>
                  <a:txBody>
                    <a:bodyPr/>
                    <a:lstStyle/>
                    <a:p>
                      <a:r>
                        <a:rPr lang="en-US" sz="1600" dirty="0">
                          <a:latin typeface="Bookman Old Style" panose="02050604050505020204" pitchFamily="18" charset="0"/>
                        </a:rPr>
                        <a:t>Existing Terminal</a:t>
                      </a:r>
                    </a:p>
                  </a:txBody>
                  <a:tcPr/>
                </a:tc>
                <a:extLst>
                  <a:ext uri="{0D108BD9-81ED-4DB2-BD59-A6C34878D82A}">
                    <a16:rowId xmlns:a16="http://schemas.microsoft.com/office/drawing/2014/main" val="10004"/>
                  </a:ext>
                </a:extLst>
              </a:tr>
              <a:tr h="620158">
                <a:tc>
                  <a:txBody>
                    <a:bodyPr/>
                    <a:lstStyle/>
                    <a:p>
                      <a:pPr algn="ctr"/>
                      <a:r>
                        <a:rPr lang="en-US" sz="1600" dirty="0">
                          <a:latin typeface="Bookman Old Style" panose="02050604050505020204" pitchFamily="18" charset="0"/>
                        </a:rPr>
                        <a:t>5</a:t>
                      </a:r>
                    </a:p>
                  </a:txBody>
                  <a:tcPr/>
                </a:tc>
                <a:tc>
                  <a:txBody>
                    <a:bodyPr/>
                    <a:lstStyle/>
                    <a:p>
                      <a:pPr algn="ctr"/>
                      <a:r>
                        <a:rPr lang="en-US" sz="1600" dirty="0">
                          <a:solidFill>
                            <a:srgbClr val="C00000"/>
                          </a:solidFill>
                          <a:latin typeface="Bookman Old Style" panose="02050604050505020204" pitchFamily="18" charset="0"/>
                          <a:hlinkClick r:id="rId6" action="ppaction://hlinksldjump"/>
                        </a:rPr>
                        <a:t>CHENNAI</a:t>
                      </a:r>
                      <a:endParaRPr lang="en-US" sz="1600" dirty="0">
                        <a:solidFill>
                          <a:srgbClr val="C00000"/>
                        </a:solidFill>
                        <a:latin typeface="Bookman Old Style" panose="02050604050505020204" pitchFamily="18" charset="0"/>
                      </a:endParaRPr>
                    </a:p>
                  </a:txBody>
                  <a:tcPr/>
                </a:tc>
                <a:tc>
                  <a:txBody>
                    <a:bodyPr/>
                    <a:lstStyle/>
                    <a:p>
                      <a:r>
                        <a:rPr lang="en-US" sz="1600" dirty="0">
                          <a:latin typeface="Bookman Old Style" panose="02050604050505020204" pitchFamily="18" charset="0"/>
                        </a:rPr>
                        <a:t>Existing Terminal </a:t>
                      </a:r>
                    </a:p>
                  </a:txBody>
                  <a:tcPr/>
                </a:tc>
                <a:extLst>
                  <a:ext uri="{0D108BD9-81ED-4DB2-BD59-A6C34878D82A}">
                    <a16:rowId xmlns:a16="http://schemas.microsoft.com/office/drawing/2014/main" val="10005"/>
                  </a:ext>
                </a:extLst>
              </a:tr>
              <a:tr h="571082">
                <a:tc>
                  <a:txBody>
                    <a:bodyPr/>
                    <a:lstStyle/>
                    <a:p>
                      <a:pPr algn="ctr"/>
                      <a:r>
                        <a:rPr lang="en-US" sz="1600" dirty="0">
                          <a:latin typeface="Bookman Old Style" panose="02050604050505020204" pitchFamily="18" charset="0"/>
                        </a:rPr>
                        <a:t>6</a:t>
                      </a:r>
                    </a:p>
                  </a:txBody>
                  <a:tcPr/>
                </a:tc>
                <a:tc>
                  <a:txBody>
                    <a:bodyPr/>
                    <a:lstStyle/>
                    <a:p>
                      <a:pPr algn="ctr"/>
                      <a:r>
                        <a:rPr lang="en-US" sz="1600" dirty="0">
                          <a:solidFill>
                            <a:srgbClr val="C00000"/>
                          </a:solidFill>
                          <a:latin typeface="Bookman Old Style" panose="02050604050505020204" pitchFamily="18" charset="0"/>
                          <a:hlinkClick r:id="rId7" action="ppaction://hlinksldjump"/>
                        </a:rPr>
                        <a:t>VIZAG</a:t>
                      </a:r>
                      <a:endParaRPr lang="en-US" sz="1600" dirty="0">
                        <a:solidFill>
                          <a:srgbClr val="C00000"/>
                        </a:solidFill>
                        <a:latin typeface="Bookman Old Style" panose="0205060405050502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man Old Style" panose="02050604050505020204" pitchFamily="18" charset="0"/>
                        </a:rPr>
                        <a:t>Estimated Cost of New Terminal </a:t>
                      </a:r>
                      <a:r>
                        <a:rPr lang="en-US" sz="1600" dirty="0" err="1">
                          <a:latin typeface="Bookman Old Style" panose="02050604050505020204" pitchFamily="18" charset="0"/>
                        </a:rPr>
                        <a:t>Rs</a:t>
                      </a:r>
                      <a:r>
                        <a:rPr lang="en-US" sz="1600" dirty="0">
                          <a:latin typeface="Bookman Old Style" panose="02050604050505020204" pitchFamily="18" charset="0"/>
                        </a:rPr>
                        <a:t>. 96.05 Crores</a:t>
                      </a:r>
                    </a:p>
                  </a:txBody>
                  <a:tcPr/>
                </a:tc>
                <a:extLst>
                  <a:ext uri="{0D108BD9-81ED-4DB2-BD59-A6C34878D82A}">
                    <a16:rowId xmlns:a16="http://schemas.microsoft.com/office/drawing/2014/main" val="10006"/>
                  </a:ext>
                </a:extLst>
              </a:tr>
              <a:tr h="574740">
                <a:tc>
                  <a:txBody>
                    <a:bodyPr/>
                    <a:lstStyle/>
                    <a:p>
                      <a:pPr algn="ctr"/>
                      <a:r>
                        <a:rPr lang="en-US" sz="1600" dirty="0">
                          <a:latin typeface="Bookman Old Style" panose="02050604050505020204" pitchFamily="18" charset="0"/>
                        </a:rPr>
                        <a:t>7</a:t>
                      </a:r>
                    </a:p>
                  </a:txBody>
                  <a:tcPr/>
                </a:tc>
                <a:tc>
                  <a:txBody>
                    <a:bodyPr/>
                    <a:lstStyle/>
                    <a:p>
                      <a:pPr algn="ctr"/>
                      <a:r>
                        <a:rPr lang="en-US" sz="1600" u="sng" kern="1200" dirty="0">
                          <a:solidFill>
                            <a:srgbClr val="C00000"/>
                          </a:solidFill>
                          <a:latin typeface="Bookman Old Style" panose="02050604050505020204" pitchFamily="18" charset="0"/>
                          <a:ea typeface="+mn-ea"/>
                          <a:cs typeface="+mn-cs"/>
                          <a:hlinkClick r:id="rId8" action="ppaction://hlinksldjump"/>
                        </a:rPr>
                        <a:t>KOLKATA</a:t>
                      </a:r>
                      <a:endParaRPr lang="en-US" sz="1600" u="sng" kern="1200" dirty="0">
                        <a:solidFill>
                          <a:srgbClr val="C00000"/>
                        </a:solidFill>
                        <a:latin typeface="Bookman Old Style" panose="02050604050505020204" pitchFamily="18"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Bookman Old Style" panose="02050604050505020204" pitchFamily="18" charset="0"/>
                        </a:rPr>
                        <a:t>Estimated Cost of New Terminal </a:t>
                      </a:r>
                      <a:r>
                        <a:rPr lang="en-US" sz="1600" dirty="0" err="1">
                          <a:latin typeface="Bookman Old Style" panose="02050604050505020204" pitchFamily="18" charset="0"/>
                        </a:rPr>
                        <a:t>Rs</a:t>
                      </a:r>
                      <a:r>
                        <a:rPr lang="en-US" sz="1600" dirty="0">
                          <a:latin typeface="Bookman Old Style" panose="02050604050505020204" pitchFamily="18" charset="0"/>
                        </a:rPr>
                        <a:t>. 75.82 Crores</a:t>
                      </a:r>
                    </a:p>
                  </a:txBody>
                  <a:tcPr/>
                </a:tc>
                <a:extLst>
                  <a:ext uri="{0D108BD9-81ED-4DB2-BD59-A6C34878D82A}">
                    <a16:rowId xmlns:a16="http://schemas.microsoft.com/office/drawing/2014/main" val="4263618029"/>
                  </a:ext>
                </a:extLst>
              </a:tr>
            </a:tbl>
          </a:graphicData>
        </a:graphic>
      </p:graphicFrame>
      <p:sp>
        <p:nvSpPr>
          <p:cNvPr id="4" name="Right Arrow 3">
            <a:hlinkClick r:id="rId2" action="ppaction://hlinksldjump"/>
          </p:cNvPr>
          <p:cNvSpPr/>
          <p:nvPr/>
        </p:nvSpPr>
        <p:spPr>
          <a:xfrm>
            <a:off x="10636623" y="2122224"/>
            <a:ext cx="712694"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hlinkClick r:id="rId3" action="ppaction://hlinksldjump"/>
          </p:cNvPr>
          <p:cNvSpPr/>
          <p:nvPr/>
        </p:nvSpPr>
        <p:spPr>
          <a:xfrm>
            <a:off x="10610332" y="2836187"/>
            <a:ext cx="712694"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hlinkClick r:id="rId7" action="ppaction://hlinksldjump"/>
          </p:cNvPr>
          <p:cNvSpPr/>
          <p:nvPr/>
        </p:nvSpPr>
        <p:spPr>
          <a:xfrm>
            <a:off x="10596684" y="3481852"/>
            <a:ext cx="712694"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hlinkClick r:id="rId4" action="ppaction://hlinksldjump"/>
          </p:cNvPr>
          <p:cNvSpPr/>
          <p:nvPr/>
        </p:nvSpPr>
        <p:spPr>
          <a:xfrm>
            <a:off x="10583036" y="4085763"/>
            <a:ext cx="712694"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hlinkClick r:id="rId9" action="ppaction://hlinksldjump"/>
          </p:cNvPr>
          <p:cNvSpPr/>
          <p:nvPr/>
        </p:nvSpPr>
        <p:spPr>
          <a:xfrm>
            <a:off x="10569388" y="4703323"/>
            <a:ext cx="712694"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hlinkClick r:id="rId10" action="ppaction://hlinksldjump"/>
          </p:cNvPr>
          <p:cNvSpPr/>
          <p:nvPr/>
        </p:nvSpPr>
        <p:spPr>
          <a:xfrm>
            <a:off x="10569388" y="5320878"/>
            <a:ext cx="712694"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hlinkClick r:id="rId8" action="ppaction://hlinksldjump"/>
          </p:cNvPr>
          <p:cNvSpPr/>
          <p:nvPr/>
        </p:nvSpPr>
        <p:spPr>
          <a:xfrm>
            <a:off x="10558012" y="5910009"/>
            <a:ext cx="712694" cy="242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80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96676"/>
            <a:ext cx="10319273" cy="742278"/>
          </a:xfrm>
        </p:spPr>
        <p:txBody>
          <a:bodyPr>
            <a:normAutofit/>
          </a:bodyPr>
          <a:lstStyle/>
          <a:p>
            <a:r>
              <a:rPr lang="en-US" sz="4000" b="1" dirty="0">
                <a:solidFill>
                  <a:srgbClr val="0070C0"/>
                </a:solidFill>
                <a:latin typeface="Bookman Old Style" panose="02050604050505020204" pitchFamily="18" charset="0"/>
              </a:rPr>
              <a:t>Efforts to enhance Cruise Tourism</a:t>
            </a:r>
            <a:endParaRPr lang="en-US" sz="4000" dirty="0">
              <a:solidFill>
                <a:srgbClr val="0070C0"/>
              </a:solidFill>
              <a:latin typeface="Bookman Old Style" panose="02050604050505020204" pitchFamily="18" charset="0"/>
            </a:endParaRPr>
          </a:p>
        </p:txBody>
      </p:sp>
      <p:sp>
        <p:nvSpPr>
          <p:cNvPr id="3" name="Content Placeholder 2"/>
          <p:cNvSpPr>
            <a:spLocks noGrp="1"/>
          </p:cNvSpPr>
          <p:nvPr>
            <p:ph idx="1"/>
          </p:nvPr>
        </p:nvSpPr>
        <p:spPr>
          <a:xfrm>
            <a:off x="1097279" y="1845734"/>
            <a:ext cx="10426849" cy="4353360"/>
          </a:xfrm>
        </p:spPr>
        <p:txBody>
          <a:bodyPr>
            <a:normAutofit/>
          </a:bodyPr>
          <a:lstStyle/>
          <a:p>
            <a:pPr marL="573088" indent="-573088">
              <a:spcAft>
                <a:spcPts val="600"/>
              </a:spcAft>
              <a:buFont typeface="+mj-lt"/>
              <a:buAutoNum type="arabicPeriod"/>
            </a:pPr>
            <a:r>
              <a:rPr lang="en-US" sz="1900" dirty="0">
                <a:latin typeface="Bookman Old Style" panose="02050604050505020204" pitchFamily="18" charset="0"/>
              </a:rPr>
              <a:t>Guaranteed berths to cruise ships </a:t>
            </a:r>
          </a:p>
          <a:p>
            <a:pPr marL="573088" indent="-573088">
              <a:spcAft>
                <a:spcPts val="600"/>
              </a:spcAft>
              <a:buFont typeface="+mj-lt"/>
              <a:buAutoNum type="arabicPeriod"/>
            </a:pPr>
            <a:r>
              <a:rPr lang="en-US" sz="1900" dirty="0">
                <a:latin typeface="Bookman Old Style" panose="02050604050505020204" pitchFamily="18" charset="0"/>
              </a:rPr>
              <a:t>Ousting charges removed </a:t>
            </a:r>
          </a:p>
          <a:p>
            <a:pPr marL="573088" indent="-573088">
              <a:spcAft>
                <a:spcPts val="600"/>
              </a:spcAft>
              <a:buFont typeface="+mj-lt"/>
              <a:buAutoNum type="arabicPeriod"/>
            </a:pPr>
            <a:r>
              <a:rPr lang="en-US" sz="1900" dirty="0">
                <a:latin typeface="Bookman Old Style" panose="02050604050505020204" pitchFamily="18" charset="0"/>
              </a:rPr>
              <a:t>Concessional uniform single rate for all Major ports </a:t>
            </a:r>
          </a:p>
          <a:p>
            <a:pPr marL="573088" indent="-573088">
              <a:spcAft>
                <a:spcPts val="600"/>
              </a:spcAft>
              <a:buFont typeface="+mj-lt"/>
              <a:buAutoNum type="arabicPeriod"/>
            </a:pPr>
            <a:r>
              <a:rPr lang="en-US" sz="1900" dirty="0">
                <a:latin typeface="Bookman Old Style" panose="02050604050505020204" pitchFamily="18" charset="0"/>
              </a:rPr>
              <a:t>E-Visa and on-arrival visa facilities</a:t>
            </a:r>
          </a:p>
          <a:p>
            <a:pPr marL="573088" indent="-573088">
              <a:spcAft>
                <a:spcPts val="600"/>
              </a:spcAft>
              <a:buFont typeface="+mj-lt"/>
              <a:buAutoNum type="arabicPeriod"/>
            </a:pPr>
            <a:r>
              <a:rPr lang="en-US" sz="1900" dirty="0">
                <a:latin typeface="Bookman Old Style" panose="02050604050505020204" pitchFamily="18" charset="0"/>
              </a:rPr>
              <a:t>Single e-Landing card introduced, valid for all ports in cruise itinerary</a:t>
            </a:r>
          </a:p>
          <a:p>
            <a:pPr marL="573088" indent="-573088">
              <a:spcAft>
                <a:spcPts val="600"/>
              </a:spcAft>
              <a:buFont typeface="+mj-lt"/>
              <a:buAutoNum type="arabicPeriod"/>
            </a:pPr>
            <a:r>
              <a:rPr lang="en-US" sz="1900" dirty="0" err="1">
                <a:latin typeface="Bookman Old Style" panose="02050604050505020204" pitchFamily="18" charset="0"/>
              </a:rPr>
              <a:t>Cabotage</a:t>
            </a:r>
            <a:r>
              <a:rPr lang="en-US" sz="1900" dirty="0">
                <a:latin typeface="Bookman Old Style" panose="02050604050505020204" pitchFamily="18" charset="0"/>
              </a:rPr>
              <a:t> waived for foreign cruise vessels </a:t>
            </a:r>
          </a:p>
          <a:p>
            <a:pPr marL="573088" indent="-573088">
              <a:spcAft>
                <a:spcPts val="600"/>
              </a:spcAft>
              <a:buFont typeface="+mj-lt"/>
              <a:buAutoNum type="arabicPeriod"/>
            </a:pPr>
            <a:r>
              <a:rPr lang="en-US" sz="1900" dirty="0">
                <a:latin typeface="Bookman Old Style" panose="02050604050505020204" pitchFamily="18" charset="0"/>
              </a:rPr>
              <a:t>Up-gradation and Modernization of Cruise Terminal </a:t>
            </a:r>
          </a:p>
          <a:p>
            <a:pPr marL="573088" indent="-573088">
              <a:spcAft>
                <a:spcPts val="600"/>
              </a:spcAft>
              <a:buFont typeface="+mj-lt"/>
              <a:buAutoNum type="arabicPeriod"/>
            </a:pPr>
            <a:r>
              <a:rPr lang="en-US" sz="1900" dirty="0">
                <a:latin typeface="Bookman Old Style" panose="02050604050505020204" pitchFamily="18" charset="0"/>
              </a:rPr>
              <a:t>Construction of new Cruise Terminals taken up </a:t>
            </a:r>
          </a:p>
          <a:p>
            <a:pPr marL="573088" indent="-573088">
              <a:spcAft>
                <a:spcPts val="600"/>
              </a:spcAft>
              <a:buFont typeface="+mj-lt"/>
              <a:buAutoNum type="arabicPeriod"/>
            </a:pPr>
            <a:endParaRPr lang="en-US" dirty="0">
              <a:latin typeface="Bookman Old Style" panose="02050604050505020204" pitchFamily="18" charset="0"/>
            </a:endParaRPr>
          </a:p>
          <a:p>
            <a:pPr marL="457200" indent="-457200">
              <a:buFont typeface="+mj-lt"/>
              <a:buAutoNum type="arabicPeriod"/>
            </a:pPr>
            <a:endParaRPr lang="en-US" dirty="0">
              <a:latin typeface="Bookman Old Style" panose="02050604050505020204" pitchFamily="18" charset="0"/>
            </a:endParaRPr>
          </a:p>
          <a:p>
            <a:endParaRPr lang="en-US" dirty="0">
              <a:latin typeface="Bookman Old Style" panose="02050604050505020204" pitchFamily="18" charset="0"/>
            </a:endParaRPr>
          </a:p>
        </p:txBody>
      </p:sp>
      <p:pic>
        <p:nvPicPr>
          <p:cNvPr id="4" name="Picture 3">
            <a:extLst>
              <a:ext uri="{FF2B5EF4-FFF2-40B4-BE49-F238E27FC236}">
                <a16:creationId xmlns:a16="http://schemas.microsoft.com/office/drawing/2014/main" id="{7A4ADC61-4516-45AB-81AC-3BFF70BD89A4}"/>
              </a:ext>
            </a:extLst>
          </p:cNvPr>
          <p:cNvPicPr>
            <a:picLocks noChangeAspect="1"/>
          </p:cNvPicPr>
          <p:nvPr/>
        </p:nvPicPr>
        <p:blipFill rotWithShape="1">
          <a:blip r:embed="rId2" cstate="print"/>
          <a:srcRect/>
          <a:stretch/>
        </p:blipFill>
        <p:spPr>
          <a:xfrm>
            <a:off x="8984299" y="1432560"/>
            <a:ext cx="2685465" cy="1814111"/>
          </a:xfrm>
          <a:prstGeom prst="rect">
            <a:avLst/>
          </a:prstGeom>
        </p:spPr>
      </p:pic>
      <p:pic>
        <p:nvPicPr>
          <p:cNvPr id="5" name="Picture 4">
            <a:extLst>
              <a:ext uri="{FF2B5EF4-FFF2-40B4-BE49-F238E27FC236}">
                <a16:creationId xmlns:a16="http://schemas.microsoft.com/office/drawing/2014/main" id="{0DB9E154-CF02-4D7A-A658-D156E6DC28E1}"/>
              </a:ext>
            </a:extLst>
          </p:cNvPr>
          <p:cNvPicPr>
            <a:picLocks noChangeAspect="1"/>
          </p:cNvPicPr>
          <p:nvPr/>
        </p:nvPicPr>
        <p:blipFill rotWithShape="1">
          <a:blip r:embed="rId3" cstate="print"/>
          <a:srcRect/>
          <a:stretch/>
        </p:blipFill>
        <p:spPr>
          <a:xfrm>
            <a:off x="8978844" y="4622754"/>
            <a:ext cx="2545284" cy="1684714"/>
          </a:xfrm>
          <a:prstGeom prst="rect">
            <a:avLst/>
          </a:prstGeom>
        </p:spPr>
      </p:pic>
    </p:spTree>
    <p:extLst>
      <p:ext uri="{BB962C8B-B14F-4D97-AF65-F5344CB8AC3E}">
        <p14:creationId xmlns:p14="http://schemas.microsoft.com/office/powerpoint/2010/main" val="300447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788407" y="1317812"/>
            <a:ext cx="7180729" cy="5540188"/>
          </a:xfrm>
        </p:spPr>
        <p:txBody>
          <a:bodyPr>
            <a:normAutofit/>
          </a:bodyPr>
          <a:lstStyle/>
          <a:p>
            <a:pPr marL="573088" indent="-573088">
              <a:buNone/>
            </a:pPr>
            <a:r>
              <a:rPr lang="en-US" sz="1900" dirty="0">
                <a:latin typeface="Bookman Old Style" panose="02050604050505020204" pitchFamily="18" charset="0"/>
              </a:rPr>
              <a:t>9.    Roadmap drawn for the development of Cruise in India .</a:t>
            </a:r>
          </a:p>
          <a:p>
            <a:pPr marL="573088" indent="-573088">
              <a:buFont typeface="+mj-lt"/>
              <a:buAutoNum type="arabicPeriod" startAt="10"/>
            </a:pPr>
            <a:r>
              <a:rPr lang="en-US" sz="1900" dirty="0">
                <a:latin typeface="Bookman Old Style" panose="02050604050505020204" pitchFamily="18" charset="0"/>
              </a:rPr>
              <a:t>Efforts are being made for addressing GST and Customs duty Issues of Cruise stakeholders.</a:t>
            </a:r>
          </a:p>
          <a:p>
            <a:pPr marL="573088" indent="-573088">
              <a:buFont typeface="+mj-lt"/>
              <a:buAutoNum type="arabicPeriod" startAt="10"/>
            </a:pPr>
            <a:r>
              <a:rPr lang="en-US" sz="1900" dirty="0">
                <a:latin typeface="Bookman Old Style" panose="02050604050505020204" pitchFamily="18" charset="0"/>
              </a:rPr>
              <a:t>Participation in International Cruise Exhibition – Miami, Dubai, Azerbaijan.</a:t>
            </a:r>
          </a:p>
          <a:p>
            <a:pPr marL="573088" indent="-573088">
              <a:buFont typeface="+mj-lt"/>
              <a:buAutoNum type="arabicPeriod" startAt="10"/>
            </a:pPr>
            <a:r>
              <a:rPr lang="en-US" sz="1900" dirty="0">
                <a:latin typeface="Bookman Old Style" panose="02050604050505020204" pitchFamily="18" charset="0"/>
              </a:rPr>
              <a:t>Volume Discount in Port Tariff upto 20% for Domestic Cruise Ship.</a:t>
            </a:r>
          </a:p>
          <a:p>
            <a:pPr marL="573088" indent="-573088">
              <a:buFont typeface="+mj-lt"/>
              <a:buAutoNum type="arabicPeriod" startAt="10"/>
            </a:pPr>
            <a:r>
              <a:rPr lang="en-US" sz="1900" dirty="0">
                <a:latin typeface="Bookman Old Style" panose="02050604050505020204" pitchFamily="18" charset="0"/>
              </a:rPr>
              <a:t>Workshops/Seminars held in Mumbai for Cruise Promotion.</a:t>
            </a:r>
          </a:p>
          <a:p>
            <a:pPr marL="573088" indent="-573088">
              <a:buFont typeface="+mj-lt"/>
              <a:buAutoNum type="arabicPeriod" startAt="10"/>
            </a:pPr>
            <a:r>
              <a:rPr lang="en-US" sz="1900" dirty="0">
                <a:latin typeface="Bookman Old Style" panose="02050604050505020204" pitchFamily="18" charset="0"/>
              </a:rPr>
              <a:t>SOPs for Customs , Immigrations, CISF, Ports etc. </a:t>
            </a:r>
          </a:p>
          <a:p>
            <a:pPr marL="573088" indent="-573088">
              <a:buFont typeface="+mj-lt"/>
              <a:buAutoNum type="arabicPeriod" startAt="10"/>
            </a:pPr>
            <a:r>
              <a:rPr lang="en-US" sz="1900" dirty="0">
                <a:latin typeface="Bookman Old Style" panose="02050604050505020204" pitchFamily="18" charset="0"/>
              </a:rPr>
              <a:t>Training / </a:t>
            </a:r>
            <a:r>
              <a:rPr lang="en-US" sz="1900" dirty="0" err="1">
                <a:latin typeface="Bookman Old Style" panose="02050604050505020204" pitchFamily="18" charset="0"/>
              </a:rPr>
              <a:t>sensitisation</a:t>
            </a:r>
            <a:r>
              <a:rPr lang="en-US" sz="1900" dirty="0">
                <a:latin typeface="Bookman Old Style" panose="02050604050505020204" pitchFamily="18" charset="0"/>
              </a:rPr>
              <a:t> sessions held in association with Ministry of Tourism.</a:t>
            </a:r>
          </a:p>
          <a:p>
            <a:pPr marL="457200" indent="-457200">
              <a:buFont typeface="+mj-lt"/>
              <a:buAutoNum type="arabicPeriod" startAt="10"/>
            </a:pPr>
            <a:endParaRPr lang="en-US" sz="1900" dirty="0">
              <a:latin typeface="Bookman Old Style" panose="02050604050505020204" pitchFamily="18" charset="0"/>
            </a:endParaRPr>
          </a:p>
          <a:p>
            <a:endParaRPr lang="en-US" sz="1900" dirty="0"/>
          </a:p>
        </p:txBody>
      </p:sp>
      <p:pic>
        <p:nvPicPr>
          <p:cNvPr id="4" name="Picture 3">
            <a:extLst>
              <a:ext uri="{FF2B5EF4-FFF2-40B4-BE49-F238E27FC236}">
                <a16:creationId xmlns:a16="http://schemas.microsoft.com/office/drawing/2014/main" id="{00BEAE2C-5196-41F5-8A1D-2329511ECA52}"/>
              </a:ext>
            </a:extLst>
          </p:cNvPr>
          <p:cNvPicPr>
            <a:picLocks noChangeAspect="1"/>
          </p:cNvPicPr>
          <p:nvPr/>
        </p:nvPicPr>
        <p:blipFill rotWithShape="1">
          <a:blip r:embed="rId2"/>
          <a:srcRect/>
          <a:stretch/>
        </p:blipFill>
        <p:spPr>
          <a:xfrm>
            <a:off x="1098952" y="3112904"/>
            <a:ext cx="3143864" cy="2997228"/>
          </a:xfrm>
          <a:prstGeom prst="rect">
            <a:avLst/>
          </a:prstGeom>
        </p:spPr>
      </p:pic>
      <p:pic>
        <p:nvPicPr>
          <p:cNvPr id="6" name="Picture 5">
            <a:extLst>
              <a:ext uri="{FF2B5EF4-FFF2-40B4-BE49-F238E27FC236}">
                <a16:creationId xmlns:a16="http://schemas.microsoft.com/office/drawing/2014/main" id="{18C4F1D2-3E51-41BC-94C1-2433C0072F6D}"/>
              </a:ext>
            </a:extLst>
          </p:cNvPr>
          <p:cNvPicPr>
            <a:picLocks noChangeAspect="1"/>
          </p:cNvPicPr>
          <p:nvPr/>
        </p:nvPicPr>
        <p:blipFill rotWithShape="1">
          <a:blip r:embed="rId3"/>
          <a:srcRect/>
          <a:stretch/>
        </p:blipFill>
        <p:spPr>
          <a:xfrm>
            <a:off x="1066800" y="512064"/>
            <a:ext cx="3200400" cy="2734055"/>
          </a:xfrm>
          <a:prstGeom prst="rect">
            <a:avLst/>
          </a:prstGeom>
        </p:spPr>
      </p:pic>
      <p:sp>
        <p:nvSpPr>
          <p:cNvPr id="13" name="TextBox 12"/>
          <p:cNvSpPr txBox="1"/>
          <p:nvPr/>
        </p:nvSpPr>
        <p:spPr>
          <a:xfrm>
            <a:off x="4182035" y="174812"/>
            <a:ext cx="7906871" cy="954107"/>
          </a:xfrm>
          <a:prstGeom prst="rect">
            <a:avLst/>
          </a:prstGeom>
          <a:noFill/>
        </p:spPr>
        <p:txBody>
          <a:bodyPr wrap="square" rtlCol="0">
            <a:spAutoFit/>
          </a:bodyPr>
          <a:lstStyle/>
          <a:p>
            <a:r>
              <a:rPr lang="en-US" sz="2800" b="1" dirty="0">
                <a:solidFill>
                  <a:srgbClr val="0070C0"/>
                </a:solidFill>
                <a:latin typeface="Bookman Old Style" panose="02050604050505020204" pitchFamily="18" charset="0"/>
              </a:rPr>
              <a:t>Efforts to enhance Cruise Tourism … 							Contd..</a:t>
            </a:r>
          </a:p>
        </p:txBody>
      </p:sp>
    </p:spTree>
    <p:extLst>
      <p:ext uri="{BB962C8B-B14F-4D97-AF65-F5344CB8AC3E}">
        <p14:creationId xmlns:p14="http://schemas.microsoft.com/office/powerpoint/2010/main" val="858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18604" y="349076"/>
            <a:ext cx="10319273" cy="74227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0" i="0" u="none" strike="noStrike" kern="1200" cap="none" spc="-50" normalizeH="0" baseline="0" noProof="0" dirty="0">
                <a:ln>
                  <a:noFill/>
                </a:ln>
                <a:solidFill>
                  <a:srgbClr val="0070C0"/>
                </a:solidFill>
                <a:effectLst/>
                <a:uLnTx/>
                <a:uFillTx/>
                <a:latin typeface="Bookman Old Style" panose="02050604050505020204" pitchFamily="18" charset="0"/>
                <a:ea typeface="+mj-ea"/>
                <a:cs typeface="+mj-cs"/>
              </a:rPr>
              <a:t>THEME BASED CIRCUITS</a:t>
            </a:r>
          </a:p>
        </p:txBody>
      </p:sp>
      <p:sp>
        <p:nvSpPr>
          <p:cNvPr id="5" name="Rectangle 4"/>
          <p:cNvSpPr/>
          <p:nvPr/>
        </p:nvSpPr>
        <p:spPr>
          <a:xfrm>
            <a:off x="875210" y="1292455"/>
            <a:ext cx="10489475" cy="646331"/>
          </a:xfrm>
          <a:prstGeom prst="rect">
            <a:avLst/>
          </a:prstGeom>
        </p:spPr>
        <p:txBody>
          <a:bodyPr wrap="square">
            <a:spAutoFit/>
          </a:bodyPr>
          <a:lstStyle/>
          <a:p>
            <a:pPr algn="just"/>
            <a:r>
              <a:rPr lang="en-US" dirty="0"/>
              <a:t>Under MIV Report 2030, Four themes based coastal destination circuits have been prioritized to provide initial activation to cruise demand along the Indian coastline:</a:t>
            </a:r>
          </a:p>
        </p:txBody>
      </p:sp>
      <p:sp>
        <p:nvSpPr>
          <p:cNvPr id="8" name="Rectangle 7"/>
          <p:cNvSpPr/>
          <p:nvPr/>
        </p:nvSpPr>
        <p:spPr>
          <a:xfrm>
            <a:off x="758811" y="3190436"/>
            <a:ext cx="9451990" cy="861774"/>
          </a:xfrm>
          <a:prstGeom prst="rect">
            <a:avLst/>
          </a:prstGeom>
        </p:spPr>
        <p:txBody>
          <a:bodyPr wrap="square">
            <a:spAutoFit/>
          </a:bodyPr>
          <a:lstStyle/>
          <a:p>
            <a:r>
              <a:rPr lang="en-US" dirty="0"/>
              <a:t> </a:t>
            </a:r>
            <a:r>
              <a:rPr lang="en-US" sz="1600" b="1" u="sng" dirty="0"/>
              <a:t>West Coast – Cultural and scenic tours</a:t>
            </a:r>
            <a:endParaRPr lang="en-US" sz="1600" dirty="0"/>
          </a:p>
          <a:p>
            <a:pPr algn="just"/>
            <a:r>
              <a:rPr lang="en-US" sz="1600" dirty="0"/>
              <a:t>History and culture circuit can be developed on the Western Coast with attractions like Sindhudurg and other forts, historical, trading, temple and beach destinations and backwaters of Kerala.</a:t>
            </a:r>
          </a:p>
        </p:txBody>
      </p:sp>
      <p:sp>
        <p:nvSpPr>
          <p:cNvPr id="11" name="Rectangle 10"/>
          <p:cNvSpPr/>
          <p:nvPr/>
        </p:nvSpPr>
        <p:spPr>
          <a:xfrm>
            <a:off x="787089" y="4198125"/>
            <a:ext cx="9742366" cy="861774"/>
          </a:xfrm>
          <a:prstGeom prst="rect">
            <a:avLst/>
          </a:prstGeom>
        </p:spPr>
        <p:txBody>
          <a:bodyPr wrap="square">
            <a:spAutoFit/>
          </a:bodyPr>
          <a:lstStyle/>
          <a:p>
            <a:r>
              <a:rPr lang="en-US" dirty="0"/>
              <a:t> </a:t>
            </a:r>
            <a:r>
              <a:rPr lang="en-US" sz="1600" b="1" u="sng" dirty="0"/>
              <a:t>South Coast – Ayurvedic wellness tours</a:t>
            </a:r>
            <a:endParaRPr lang="en-US" sz="1600" dirty="0"/>
          </a:p>
          <a:p>
            <a:pPr algn="just"/>
            <a:r>
              <a:rPr lang="en-US" sz="1600" dirty="0"/>
              <a:t>Kerala’s coastline can be harnessed for Ayurvedic wellness and scenic tourism. Existing ports along the state, cultural heritage and  biodiversity can be leveraged to build the circuit. </a:t>
            </a:r>
          </a:p>
        </p:txBody>
      </p:sp>
      <p:sp>
        <p:nvSpPr>
          <p:cNvPr id="12" name="Rectangle 11"/>
          <p:cNvSpPr/>
          <p:nvPr/>
        </p:nvSpPr>
        <p:spPr>
          <a:xfrm>
            <a:off x="789710" y="5213176"/>
            <a:ext cx="9753600" cy="830997"/>
          </a:xfrm>
          <a:prstGeom prst="rect">
            <a:avLst/>
          </a:prstGeom>
        </p:spPr>
        <p:txBody>
          <a:bodyPr wrap="square">
            <a:spAutoFit/>
          </a:bodyPr>
          <a:lstStyle/>
          <a:p>
            <a:r>
              <a:rPr lang="en-US" sz="1600" b="1" u="sng" dirty="0"/>
              <a:t>East Coast – Heritage tourism</a:t>
            </a:r>
            <a:endParaRPr lang="en-US" sz="1600" dirty="0"/>
          </a:p>
          <a:p>
            <a:pPr algn="just"/>
            <a:r>
              <a:rPr lang="en-US" sz="1600" dirty="0"/>
              <a:t>Heritage attractions on the Eastern coast like Mahabalipuram, Sri Bhavanarayana Swamy Temple, can be leveraged to create heritage theme circuits, to cater to the significant demand from both domestic and foreign tourists.</a:t>
            </a:r>
          </a:p>
        </p:txBody>
      </p:sp>
      <p:sp>
        <p:nvSpPr>
          <p:cNvPr id="7" name="Rectangle 6"/>
          <p:cNvSpPr/>
          <p:nvPr/>
        </p:nvSpPr>
        <p:spPr>
          <a:xfrm>
            <a:off x="796834" y="2122845"/>
            <a:ext cx="10567852" cy="923330"/>
          </a:xfrm>
          <a:prstGeom prst="rect">
            <a:avLst/>
          </a:prstGeom>
        </p:spPr>
        <p:txBody>
          <a:bodyPr wrap="square">
            <a:spAutoFit/>
          </a:bodyPr>
          <a:lstStyle/>
          <a:p>
            <a:pPr algn="just"/>
            <a:r>
              <a:rPr lang="en-US" b="1" u="sng" dirty="0"/>
              <a:t>Gujarat – Pilgrimage tours</a:t>
            </a:r>
          </a:p>
          <a:p>
            <a:pPr algn="just"/>
            <a:r>
              <a:rPr lang="en-US" dirty="0"/>
              <a:t>Gujarat can be developed into a dedicated circuit for pilgrim tourism to tap into the existing huge market of 4 million tourists visiting Dwarka, Veraval, Somnath, Porbandar and Diu.   </a:t>
            </a:r>
          </a:p>
        </p:txBody>
      </p:sp>
      <p:sp>
        <p:nvSpPr>
          <p:cNvPr id="9" name="Rectangle 8"/>
          <p:cNvSpPr/>
          <p:nvPr/>
        </p:nvSpPr>
        <p:spPr>
          <a:xfrm>
            <a:off x="0" y="1018903"/>
            <a:ext cx="12192000" cy="1306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a:hlinkClick r:id="rId2" action="ppaction://hlinksldjump"/>
          </p:cNvPr>
          <p:cNvSpPr/>
          <p:nvPr/>
        </p:nvSpPr>
        <p:spPr>
          <a:xfrm>
            <a:off x="10958945" y="3574472"/>
            <a:ext cx="318655" cy="138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3" action="ppaction://hlinksldjump"/>
          </p:cNvPr>
          <p:cNvSpPr/>
          <p:nvPr/>
        </p:nvSpPr>
        <p:spPr>
          <a:xfrm>
            <a:off x="10972802" y="4641273"/>
            <a:ext cx="304800" cy="138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hlinkClick r:id="rId4" action="ppaction://hlinksldjump"/>
          </p:cNvPr>
          <p:cNvSpPr/>
          <p:nvPr/>
        </p:nvSpPr>
        <p:spPr>
          <a:xfrm>
            <a:off x="10958945" y="5694218"/>
            <a:ext cx="318655" cy="138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hlinkClick r:id="rId5" action="ppaction://hlinksldjump"/>
          </p:cNvPr>
          <p:cNvSpPr/>
          <p:nvPr/>
        </p:nvSpPr>
        <p:spPr>
          <a:xfrm>
            <a:off x="10931236" y="2812473"/>
            <a:ext cx="318655" cy="138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447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50AAE6-A929-87E7-BD79-305262D43BAC}"/>
              </a:ext>
            </a:extLst>
          </p:cNvPr>
          <p:cNvPicPr>
            <a:picLocks noChangeAspect="1"/>
          </p:cNvPicPr>
          <p:nvPr/>
        </p:nvPicPr>
        <p:blipFill rotWithShape="1">
          <a:blip r:embed="rId2"/>
          <a:srcRect l="3341" r="6885" b="22001"/>
          <a:stretch/>
        </p:blipFill>
        <p:spPr>
          <a:xfrm>
            <a:off x="407368" y="471487"/>
            <a:ext cx="10945216" cy="5405785"/>
          </a:xfrm>
          <a:prstGeom prst="rect">
            <a:avLst/>
          </a:prstGeom>
        </p:spPr>
      </p:pic>
      <p:sp>
        <p:nvSpPr>
          <p:cNvPr id="7" name="object 3">
            <a:extLst>
              <a:ext uri="{FF2B5EF4-FFF2-40B4-BE49-F238E27FC236}">
                <a16:creationId xmlns:a16="http://schemas.microsoft.com/office/drawing/2014/main" id="{4F4861B2-B041-BCD6-33BB-459A048D62B9}"/>
              </a:ext>
            </a:extLst>
          </p:cNvPr>
          <p:cNvSpPr txBox="1"/>
          <p:nvPr/>
        </p:nvSpPr>
        <p:spPr>
          <a:xfrm>
            <a:off x="2639616" y="401454"/>
            <a:ext cx="6627626" cy="782265"/>
          </a:xfrm>
          <a:prstGeom prst="rect">
            <a:avLst/>
          </a:prstGeom>
        </p:spPr>
        <p:txBody>
          <a:bodyPr vert="horz" wrap="square" lIns="0" tIns="0" rIns="0" bIns="0" rtlCol="0">
            <a:spAutoFit/>
          </a:bodyPr>
          <a:lstStyle/>
          <a:p>
            <a:pPr marL="0" marR="0">
              <a:lnSpc>
                <a:spcPts val="6135"/>
              </a:lnSpc>
              <a:spcBef>
                <a:spcPts val="0"/>
              </a:spcBef>
              <a:spcAft>
                <a:spcPts val="0"/>
              </a:spcAft>
            </a:pPr>
            <a:r>
              <a:rPr sz="5400" dirty="0">
                <a:solidFill>
                  <a:srgbClr val="3333CC"/>
                </a:solidFill>
                <a:latin typeface="Georgia"/>
                <a:cs typeface="Georgia"/>
              </a:rPr>
              <a:t>River</a:t>
            </a:r>
            <a:r>
              <a:rPr sz="5400" spc="-49" dirty="0">
                <a:solidFill>
                  <a:srgbClr val="3333CC"/>
                </a:solidFill>
                <a:latin typeface="Times New Roman"/>
                <a:cs typeface="Times New Roman"/>
              </a:rPr>
              <a:t> </a:t>
            </a:r>
            <a:r>
              <a:rPr sz="5400" dirty="0">
                <a:solidFill>
                  <a:srgbClr val="3333CC"/>
                </a:solidFill>
                <a:latin typeface="Georgia"/>
                <a:cs typeface="Georgia"/>
              </a:rPr>
              <a:t>Cruise</a:t>
            </a:r>
            <a:r>
              <a:rPr sz="5400" spc="-49" dirty="0">
                <a:solidFill>
                  <a:srgbClr val="3333CC"/>
                </a:solidFill>
                <a:latin typeface="Times New Roman"/>
                <a:cs typeface="Times New Roman"/>
              </a:rPr>
              <a:t> </a:t>
            </a:r>
            <a:r>
              <a:rPr sz="5400" dirty="0">
                <a:solidFill>
                  <a:srgbClr val="3333CC"/>
                </a:solidFill>
                <a:latin typeface="Georgia"/>
                <a:cs typeface="Georgia"/>
              </a:rPr>
              <a:t>Tourism</a:t>
            </a:r>
          </a:p>
        </p:txBody>
      </p:sp>
      <p:sp>
        <p:nvSpPr>
          <p:cNvPr id="11" name="TextBox 10">
            <a:extLst>
              <a:ext uri="{FF2B5EF4-FFF2-40B4-BE49-F238E27FC236}">
                <a16:creationId xmlns:a16="http://schemas.microsoft.com/office/drawing/2014/main" id="{FD7A021A-456A-E298-559C-CE70634B91E3}"/>
              </a:ext>
            </a:extLst>
          </p:cNvPr>
          <p:cNvSpPr txBox="1"/>
          <p:nvPr/>
        </p:nvSpPr>
        <p:spPr>
          <a:xfrm>
            <a:off x="2711624" y="5947305"/>
            <a:ext cx="6912768" cy="759182"/>
          </a:xfrm>
          <a:prstGeom prst="rect">
            <a:avLst/>
          </a:prstGeom>
          <a:noFill/>
        </p:spPr>
        <p:txBody>
          <a:bodyPr wrap="square">
            <a:spAutoFit/>
          </a:bodyPr>
          <a:lstStyle/>
          <a:p>
            <a:pPr marL="0" marR="0" algn="ctr">
              <a:lnSpc>
                <a:spcPts val="2272"/>
              </a:lnSpc>
              <a:spcBef>
                <a:spcPts val="0"/>
              </a:spcBef>
              <a:spcAft>
                <a:spcPts val="0"/>
              </a:spcAft>
            </a:pPr>
            <a:r>
              <a:rPr lang="en-US" sz="2000" dirty="0">
                <a:solidFill>
                  <a:srgbClr val="3333CC"/>
                </a:solidFill>
                <a:latin typeface="Georgia"/>
              </a:rPr>
              <a:t>Inland Waterways Authority of India,</a:t>
            </a:r>
          </a:p>
          <a:p>
            <a:pPr marL="0" marR="0" algn="ctr">
              <a:lnSpc>
                <a:spcPts val="2272"/>
              </a:lnSpc>
              <a:spcBef>
                <a:spcPts val="647"/>
              </a:spcBef>
              <a:spcAft>
                <a:spcPts val="0"/>
              </a:spcAft>
            </a:pPr>
            <a:r>
              <a:rPr lang="en-US" sz="2000" dirty="0">
                <a:solidFill>
                  <a:srgbClr val="3333CC"/>
                </a:solidFill>
                <a:latin typeface="Georgia"/>
              </a:rPr>
              <a:t>Ministry of Ports, Shipping and Waterways, Govt. of India</a:t>
            </a:r>
          </a:p>
        </p:txBody>
      </p:sp>
    </p:spTree>
    <p:extLst>
      <p:ext uri="{BB962C8B-B14F-4D97-AF65-F5344CB8AC3E}">
        <p14:creationId xmlns:p14="http://schemas.microsoft.com/office/powerpoint/2010/main" val="73743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5B59BDD-F5DE-4F6A-A259-207E7B5C17DF}"/>
              </a:ext>
            </a:extLst>
          </p:cNvPr>
          <p:cNvSpPr>
            <a:spLocks noGrp="1"/>
          </p:cNvSpPr>
          <p:nvPr>
            <p:ph type="body" sz="quarter" idx="13"/>
          </p:nvPr>
        </p:nvSpPr>
        <p:spPr>
          <a:xfrm>
            <a:off x="695400" y="620688"/>
            <a:ext cx="10980981" cy="373186"/>
          </a:xfrm>
        </p:spPr>
        <p:txBody>
          <a:bodyPr vert="horz" lIns="0" tIns="0" rIns="0" bIns="0" rtlCol="0" anchor="ctr" anchorCtr="0">
            <a:noAutofit/>
          </a:bodyPr>
          <a:lstStyle/>
          <a:p>
            <a:pPr marL="0" indent="0" algn="ctr">
              <a:buNone/>
            </a:pPr>
            <a:r>
              <a:rPr lang="en-IN" dirty="0">
                <a:solidFill>
                  <a:srgbClr val="0070C0"/>
                </a:solidFill>
                <a:latin typeface="Century Gothic" panose="020B0502020202020204" pitchFamily="34" charset="0"/>
                <a:ea typeface="+mn-ea"/>
              </a:rPr>
              <a:t>Inland Waterways – River cruise tourism</a:t>
            </a:r>
          </a:p>
        </p:txBody>
      </p:sp>
      <p:graphicFrame>
        <p:nvGraphicFramePr>
          <p:cNvPr id="2" name="Chart 6">
            <a:extLst>
              <a:ext uri="{FF2B5EF4-FFF2-40B4-BE49-F238E27FC236}">
                <a16:creationId xmlns:a16="http://schemas.microsoft.com/office/drawing/2014/main" id="{9B3AE7C9-5F26-F822-E07B-2F9FF5EF369E}"/>
              </a:ext>
            </a:extLst>
          </p:cNvPr>
          <p:cNvGraphicFramePr>
            <a:graphicFrameLocks/>
          </p:cNvGraphicFramePr>
          <p:nvPr/>
        </p:nvGraphicFramePr>
        <p:xfrm>
          <a:off x="249238" y="1684929"/>
          <a:ext cx="5611812" cy="464284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E36F93AD-F192-D5CE-9F43-956CF3023034}"/>
              </a:ext>
            </a:extLst>
          </p:cNvPr>
          <p:cNvCxnSpPr>
            <a:cxnSpLocks/>
          </p:cNvCxnSpPr>
          <p:nvPr/>
        </p:nvCxnSpPr>
        <p:spPr>
          <a:xfrm flipV="1">
            <a:off x="1672326" y="4275222"/>
            <a:ext cx="1614118" cy="3953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2" name="Picture 3">
            <a:extLst>
              <a:ext uri="{FF2B5EF4-FFF2-40B4-BE49-F238E27FC236}">
                <a16:creationId xmlns:a16="http://schemas.microsoft.com/office/drawing/2014/main" id="{EA2B61A7-3082-0F99-85BF-C0C56857A780}"/>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7902" y="1401786"/>
            <a:ext cx="5884860" cy="4757909"/>
          </a:xfrm>
          <a:prstGeom prst="roundRect">
            <a:avLst>
              <a:gd name="adj" fmla="val 4840"/>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1498185-0C2F-4610-8AF1-34424A8A2CCC}"/>
              </a:ext>
            </a:extLst>
          </p:cNvPr>
          <p:cNvSpPr/>
          <p:nvPr/>
        </p:nvSpPr>
        <p:spPr>
          <a:xfrm>
            <a:off x="5861050" y="5919443"/>
            <a:ext cx="6202614" cy="240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TextBox 3">
            <a:extLst>
              <a:ext uri="{FF2B5EF4-FFF2-40B4-BE49-F238E27FC236}">
                <a16:creationId xmlns:a16="http://schemas.microsoft.com/office/drawing/2014/main" id="{B316D5C1-4027-B6EA-E3E4-DAD182849348}"/>
              </a:ext>
            </a:extLst>
          </p:cNvPr>
          <p:cNvSpPr txBox="1"/>
          <p:nvPr/>
        </p:nvSpPr>
        <p:spPr>
          <a:xfrm>
            <a:off x="153077" y="6314946"/>
            <a:ext cx="11871637"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rPr>
              <a:t>Steady Growth in Inland River Cruise Tourism</a:t>
            </a:r>
          </a:p>
        </p:txBody>
      </p:sp>
      <p:sp>
        <p:nvSpPr>
          <p:cNvPr id="6" name="TextBox 5">
            <a:extLst>
              <a:ext uri="{FF2B5EF4-FFF2-40B4-BE49-F238E27FC236}">
                <a16:creationId xmlns:a16="http://schemas.microsoft.com/office/drawing/2014/main" id="{49F35CA8-5AB6-C899-5B6A-0C44FC4F63EC}"/>
              </a:ext>
            </a:extLst>
          </p:cNvPr>
          <p:cNvSpPr txBox="1"/>
          <p:nvPr/>
        </p:nvSpPr>
        <p:spPr>
          <a:xfrm>
            <a:off x="6330952" y="5885680"/>
            <a:ext cx="55552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Cambria" panose="02040503050406030204" pitchFamily="18" charset="0"/>
                <a:cs typeface="Arial" panose="020B0604020202020204" pitchFamily="34" charset="0"/>
              </a:rPr>
              <a:t>Ganga Vilas River Cruise</a:t>
            </a:r>
          </a:p>
        </p:txBody>
      </p:sp>
    </p:spTree>
    <p:extLst>
      <p:ext uri="{BB962C8B-B14F-4D97-AF65-F5344CB8AC3E}">
        <p14:creationId xmlns:p14="http://schemas.microsoft.com/office/powerpoint/2010/main" val="420344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4A31B526-632B-40AE-8C10-19A816B084A7}"/>
              </a:ext>
            </a:extLst>
          </p:cNvPr>
          <p:cNvPicPr>
            <a:picLocks noChangeAspect="1"/>
          </p:cNvPicPr>
          <p:nvPr/>
        </p:nvPicPr>
        <p:blipFill>
          <a:blip r:embed="rId6" cstate="email">
            <a:alphaModFix amt="11000"/>
            <a:extLst>
              <a:ext uri="{28A0092B-C50C-407E-A947-70E740481C1C}">
                <a14:useLocalDpi xmlns:a14="http://schemas.microsoft.com/office/drawing/2010/main"/>
              </a:ext>
            </a:extLst>
          </a:blip>
          <a:stretch>
            <a:fillRect/>
          </a:stretch>
        </p:blipFill>
        <p:spPr>
          <a:xfrm>
            <a:off x="-35835" y="-203"/>
            <a:ext cx="12192000" cy="6858000"/>
          </a:xfrm>
          <a:prstGeom prst="rect">
            <a:avLst/>
          </a:prstGeom>
          <a:effectLst>
            <a:outerShdw blurRad="50800" dist="50800" dir="5400000" algn="ctr" rotWithShape="0">
              <a:schemeClr val="bg1"/>
            </a:outerShdw>
          </a:effectLst>
        </p:spPr>
      </p:pic>
      <p:graphicFrame>
        <p:nvGraphicFramePr>
          <p:cNvPr id="4" name="Object 3" hidden="1">
            <a:extLst>
              <a:ext uri="{FF2B5EF4-FFF2-40B4-BE49-F238E27FC236}">
                <a16:creationId xmlns:a16="http://schemas.microsoft.com/office/drawing/2014/main" id="{0113762F-12EE-40E8-B330-3F3F708E95E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7" imgW="360" imgH="360" progId="">
                  <p:embed/>
                </p:oleObj>
              </mc:Choice>
              <mc:Fallback>
                <p:oleObj name="think-cell Slide" r:id="rId7" imgW="360" imgH="360" progId="">
                  <p:embed/>
                  <p:pic>
                    <p:nvPicPr>
                      <p:cNvPr id="4" name="Object 3" hidden="1">
                        <a:extLst>
                          <a:ext uri="{FF2B5EF4-FFF2-40B4-BE49-F238E27FC236}">
                            <a16:creationId xmlns:a16="http://schemas.microsoft.com/office/drawing/2014/main" id="{0113762F-12EE-40E8-B330-3F3F708E95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C619090B-A2FF-4BB6-849A-C3FC33C4C8C8}"/>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67" name="Rectangle 66">
            <a:extLst>
              <a:ext uri="{FF2B5EF4-FFF2-40B4-BE49-F238E27FC236}">
                <a16:creationId xmlns:a16="http://schemas.microsoft.com/office/drawing/2014/main" id="{719149E1-14EB-4480-A877-5937140A5E6B}"/>
              </a:ext>
            </a:extLst>
          </p:cNvPr>
          <p:cNvSpPr/>
          <p:nvPr/>
        </p:nvSpPr>
        <p:spPr>
          <a:xfrm>
            <a:off x="-1" y="466530"/>
            <a:ext cx="6023993" cy="581977"/>
          </a:xfrm>
          <a:prstGeom prst="rect">
            <a:avLst/>
          </a:prstGeom>
          <a:solidFill>
            <a:schemeClr val="tx2"/>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0988"/>
            <a:r>
              <a:rPr lang="en-US" sz="2400" dirty="0">
                <a:solidFill>
                  <a:srgbClr val="FFFFFF"/>
                </a:solidFill>
                <a:latin typeface="Trebuchet MS" panose="020B0603020202020204" pitchFamily="34" charset="0"/>
                <a:sym typeface="Trebuchet MS" panose="020B0603020202020204" pitchFamily="34" charset="0"/>
              </a:rPr>
              <a:t>River Cruise Performance Indicator</a:t>
            </a:r>
          </a:p>
        </p:txBody>
      </p:sp>
      <p:graphicFrame>
        <p:nvGraphicFramePr>
          <p:cNvPr id="2" name="Table 1"/>
          <p:cNvGraphicFramePr>
            <a:graphicFrameLocks noGrp="1"/>
          </p:cNvGraphicFramePr>
          <p:nvPr>
            <p:extLst>
              <p:ext uri="{D42A27DB-BD31-4B8C-83A1-F6EECF244321}">
                <p14:modId xmlns:p14="http://schemas.microsoft.com/office/powerpoint/2010/main" val="1703863002"/>
              </p:ext>
            </p:extLst>
          </p:nvPr>
        </p:nvGraphicFramePr>
        <p:xfrm>
          <a:off x="695400" y="1397800"/>
          <a:ext cx="10725268" cy="4995622"/>
        </p:xfrm>
        <a:graphic>
          <a:graphicData uri="http://schemas.openxmlformats.org/drawingml/2006/table">
            <a:tbl>
              <a:tblPr/>
              <a:tblGrid>
                <a:gridCol w="6194004">
                  <a:extLst>
                    <a:ext uri="{9D8B030D-6E8A-4147-A177-3AD203B41FA5}">
                      <a16:colId xmlns:a16="http://schemas.microsoft.com/office/drawing/2014/main" val="382936473"/>
                    </a:ext>
                  </a:extLst>
                </a:gridCol>
                <a:gridCol w="2091353">
                  <a:extLst>
                    <a:ext uri="{9D8B030D-6E8A-4147-A177-3AD203B41FA5}">
                      <a16:colId xmlns:a16="http://schemas.microsoft.com/office/drawing/2014/main" val="322779296"/>
                    </a:ext>
                  </a:extLst>
                </a:gridCol>
                <a:gridCol w="2439911">
                  <a:extLst>
                    <a:ext uri="{9D8B030D-6E8A-4147-A177-3AD203B41FA5}">
                      <a16:colId xmlns:a16="http://schemas.microsoft.com/office/drawing/2014/main" val="598804255"/>
                    </a:ext>
                  </a:extLst>
                </a:gridCol>
              </a:tblGrid>
              <a:tr h="585729">
                <a:tc>
                  <a:txBody>
                    <a:bodyPr/>
                    <a:lstStyle/>
                    <a:p>
                      <a:pPr algn="l" fontAlgn="ctr"/>
                      <a:r>
                        <a:rPr lang="en-IN" sz="2000" b="1" i="0" u="none" strike="noStrike" dirty="0">
                          <a:solidFill>
                            <a:schemeClr val="bg1"/>
                          </a:solidFill>
                          <a:effectLst/>
                          <a:latin typeface="Calibri" panose="020F0502020204030204" pitchFamily="34" charset="0"/>
                        </a:rPr>
                        <a:t>Key River Cruise Performance Indicator</a:t>
                      </a:r>
                    </a:p>
                  </a:txBody>
                  <a:tcPr marL="36000" marR="3600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ctr"/>
                      <a:r>
                        <a:rPr lang="en-IN" sz="2000" b="1" i="0" u="none" strike="noStrike" dirty="0">
                          <a:solidFill>
                            <a:schemeClr val="bg1"/>
                          </a:solidFill>
                          <a:effectLst/>
                          <a:latin typeface="Calibri" panose="020F0502020204030204" pitchFamily="34" charset="0"/>
                        </a:rPr>
                        <a:t>Up to 2022</a:t>
                      </a:r>
                    </a:p>
                  </a:txBody>
                  <a:tcPr marL="36000" marR="3600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ctr"/>
                      <a:r>
                        <a:rPr lang="en-IN" sz="2000" b="1" i="0" u="none" strike="noStrike" dirty="0">
                          <a:solidFill>
                            <a:schemeClr val="bg1"/>
                          </a:solidFill>
                          <a:effectLst/>
                          <a:latin typeface="Calibri" panose="020F0502020204030204" pitchFamily="34" charset="0"/>
                        </a:rPr>
                        <a:t>2047</a:t>
                      </a:r>
                    </a:p>
                  </a:txBody>
                  <a:tcPr marL="36000" marR="3600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096525951"/>
                  </a:ext>
                </a:extLst>
              </a:tr>
              <a:tr h="585729">
                <a:tc>
                  <a:txBody>
                    <a:bodyPr/>
                    <a:lstStyle/>
                    <a:p>
                      <a:pPr>
                        <a:lnSpc>
                          <a:spcPct val="107000"/>
                        </a:lnSpc>
                        <a:spcAft>
                          <a:spcPts val="0"/>
                        </a:spcAft>
                      </a:pPr>
                      <a:r>
                        <a:rPr lang="en-US" sz="1800" dirty="0">
                          <a:solidFill>
                            <a:srgbClr val="2B2B2B"/>
                          </a:solidFill>
                          <a:effectLst/>
                          <a:latin typeface="Arial" panose="020B0604020202020204" pitchFamily="34" charset="0"/>
                          <a:ea typeface="Times New Roman" panose="02020603050405020304" pitchFamily="18" charset="0"/>
                          <a:cs typeface="Mangal"/>
                        </a:rPr>
                        <a:t>Operational waterways for River Cruise Tourism</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9</a:t>
                      </a:r>
                      <a:endParaRPr lang="en-IN" sz="1800">
                        <a:effectLst/>
                        <a:latin typeface="Calibri" panose="020F0502020204030204" pitchFamily="34" charset="0"/>
                        <a:ea typeface="Calibri" panose="020F0502020204030204" pitchFamily="34" charset="0"/>
                        <a:cs typeface="Mangal"/>
                      </a:endParaRPr>
                    </a:p>
                  </a:txBody>
                  <a:tcPr marL="68580" marR="68580" marT="17780" marB="177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34</a:t>
                      </a:r>
                      <a:endParaRPr lang="en-IN" sz="180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85072509"/>
                  </a:ext>
                </a:extLst>
              </a:tr>
              <a:tr h="585729">
                <a:tc>
                  <a:txBody>
                    <a:bodyPr/>
                    <a:lstStyle/>
                    <a:p>
                      <a:pPr>
                        <a:lnSpc>
                          <a:spcPct val="107000"/>
                        </a:lnSpc>
                        <a:spcAft>
                          <a:spcPts val="0"/>
                        </a:spcAft>
                      </a:pPr>
                      <a:r>
                        <a:rPr lang="en-US" sz="1800" dirty="0">
                          <a:solidFill>
                            <a:srgbClr val="2B2B2B"/>
                          </a:solidFill>
                          <a:effectLst/>
                          <a:latin typeface="Arial" panose="020B0604020202020204" pitchFamily="34" charset="0"/>
                          <a:ea typeface="Times New Roman" panose="02020603050405020304" pitchFamily="18" charset="0"/>
                          <a:cs typeface="Mangal"/>
                        </a:rPr>
                        <a:t>Number of Cruise Circuits with night stays</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4</a:t>
                      </a:r>
                      <a:endParaRPr lang="en-IN" sz="1800">
                        <a:effectLst/>
                        <a:latin typeface="Calibri" panose="020F0502020204030204" pitchFamily="34" charset="0"/>
                        <a:ea typeface="Calibri" panose="020F0502020204030204" pitchFamily="34" charset="0"/>
                        <a:cs typeface="Mangal"/>
                      </a:endParaRPr>
                    </a:p>
                  </a:txBody>
                  <a:tcPr marL="68580" marR="68580" marT="17780" marB="177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20</a:t>
                      </a:r>
                      <a:endParaRPr lang="en-IN" sz="180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40829166"/>
                  </a:ext>
                </a:extLst>
              </a:tr>
              <a:tr h="585729">
                <a:tc>
                  <a:txBody>
                    <a:bodyPr/>
                    <a:lstStyle/>
                    <a:p>
                      <a:pPr>
                        <a:lnSpc>
                          <a:spcPct val="107000"/>
                        </a:lnSpc>
                        <a:spcAft>
                          <a:spcPts val="0"/>
                        </a:spcAft>
                      </a:pPr>
                      <a:r>
                        <a:rPr lang="en-US" sz="1800" dirty="0">
                          <a:solidFill>
                            <a:srgbClr val="2B2B2B"/>
                          </a:solidFill>
                          <a:effectLst/>
                          <a:latin typeface="Arial" panose="020B0604020202020204" pitchFamily="34" charset="0"/>
                          <a:ea typeface="Times New Roman" panose="02020603050405020304" pitchFamily="18" charset="0"/>
                          <a:cs typeface="Mangal"/>
                        </a:rPr>
                        <a:t>Number of Ferry Tourism Circuits without night stays</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9</a:t>
                      </a:r>
                      <a:endParaRPr lang="en-IN" sz="1800">
                        <a:effectLst/>
                        <a:latin typeface="Calibri" panose="020F0502020204030204" pitchFamily="34" charset="0"/>
                        <a:ea typeface="Calibri" panose="020F0502020204030204" pitchFamily="34" charset="0"/>
                        <a:cs typeface="Mangal"/>
                      </a:endParaRPr>
                    </a:p>
                  </a:txBody>
                  <a:tcPr marL="68580" marR="68580" marT="17780" marB="177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34</a:t>
                      </a:r>
                      <a:endParaRPr lang="en-IN" sz="180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47339193"/>
                  </a:ext>
                </a:extLst>
              </a:tr>
              <a:tr h="585729">
                <a:tc>
                  <a:txBody>
                    <a:bodyPr/>
                    <a:lstStyle/>
                    <a:p>
                      <a:pP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Number of River Cruise Terminals( permanent/ floating/landing points)</a:t>
                      </a:r>
                      <a:endParaRPr lang="en-IN" sz="180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dirty="0">
                          <a:solidFill>
                            <a:srgbClr val="2B2B2B"/>
                          </a:solidFill>
                          <a:effectLst/>
                          <a:latin typeface="Arial" panose="020B0604020202020204" pitchFamily="34" charset="0"/>
                          <a:ea typeface="Times New Roman" panose="02020603050405020304" pitchFamily="18" charset="0"/>
                          <a:cs typeface="Mangal"/>
                        </a:rPr>
                        <a:t>94</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185</a:t>
                      </a:r>
                      <a:endParaRPr lang="en-IN" sz="180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89012707"/>
                  </a:ext>
                </a:extLst>
              </a:tr>
              <a:tr h="585729">
                <a:tc>
                  <a:txBody>
                    <a:bodyPr/>
                    <a:lstStyle/>
                    <a:p>
                      <a:pP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Cruise Tourism Traffic with night stays</a:t>
                      </a:r>
                      <a:endParaRPr lang="en-IN" sz="180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dirty="0">
                          <a:solidFill>
                            <a:srgbClr val="2B2B2B"/>
                          </a:solidFill>
                          <a:effectLst/>
                          <a:latin typeface="Arial" panose="020B0604020202020204" pitchFamily="34" charset="0"/>
                          <a:ea typeface="Times New Roman" panose="02020603050405020304" pitchFamily="18" charset="0"/>
                          <a:cs typeface="Mangal"/>
                        </a:rPr>
                        <a:t>5,000</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dirty="0">
                          <a:solidFill>
                            <a:srgbClr val="2B2B2B"/>
                          </a:solidFill>
                          <a:effectLst/>
                          <a:latin typeface="Arial" panose="020B0604020202020204" pitchFamily="34" charset="0"/>
                          <a:ea typeface="Times New Roman" panose="02020603050405020304" pitchFamily="18" charset="0"/>
                          <a:cs typeface="Mangal"/>
                        </a:rPr>
                        <a:t>1,20,000</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61146574"/>
                  </a:ext>
                </a:extLst>
              </a:tr>
              <a:tr h="439012">
                <a:tc>
                  <a:txBody>
                    <a:bodyPr/>
                    <a:lstStyle/>
                    <a:p>
                      <a:pP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Local Cruise Tourism Traffic on NWs without night stay</a:t>
                      </a:r>
                      <a:endParaRPr lang="en-IN" sz="180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15,00,000</a:t>
                      </a:r>
                      <a:endParaRPr lang="en-IN" sz="1800">
                        <a:effectLst/>
                        <a:latin typeface="Calibri" panose="020F0502020204030204" pitchFamily="34" charset="0"/>
                        <a:ea typeface="Calibri" panose="020F0502020204030204" pitchFamily="34" charset="0"/>
                        <a:cs typeface="Mangal"/>
                      </a:endParaRPr>
                    </a:p>
                  </a:txBody>
                  <a:tcPr marL="68580" marR="68580" marT="17780" marB="177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dirty="0">
                          <a:solidFill>
                            <a:srgbClr val="2B2B2B"/>
                          </a:solidFill>
                          <a:effectLst/>
                          <a:latin typeface="Arial" panose="020B0604020202020204" pitchFamily="34" charset="0"/>
                          <a:ea typeface="Times New Roman" panose="02020603050405020304" pitchFamily="18" charset="0"/>
                          <a:cs typeface="Mangal"/>
                        </a:rPr>
                        <a:t>75,00,000</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35128775"/>
                  </a:ext>
                </a:extLst>
              </a:tr>
              <a:tr h="585729">
                <a:tc>
                  <a:txBody>
                    <a:bodyPr/>
                    <a:lstStyle/>
                    <a:p>
                      <a:pP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Luxury Cruise Vessels (with night stays)</a:t>
                      </a:r>
                      <a:endParaRPr lang="en-IN" sz="180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a:solidFill>
                            <a:srgbClr val="2B2B2B"/>
                          </a:solidFill>
                          <a:effectLst/>
                          <a:latin typeface="Arial" panose="020B0604020202020204" pitchFamily="34" charset="0"/>
                          <a:ea typeface="Times New Roman" panose="02020603050405020304" pitchFamily="18" charset="0"/>
                          <a:cs typeface="Mangal"/>
                        </a:rPr>
                        <a:t>14</a:t>
                      </a:r>
                      <a:endParaRPr lang="en-IN" sz="1800">
                        <a:effectLst/>
                        <a:latin typeface="Calibri" panose="020F0502020204030204" pitchFamily="34" charset="0"/>
                        <a:ea typeface="Calibri" panose="020F0502020204030204" pitchFamily="34" charset="0"/>
                        <a:cs typeface="Mangal"/>
                      </a:endParaRPr>
                    </a:p>
                  </a:txBody>
                  <a:tcPr marL="68580" marR="68580" marT="17780" marB="177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dirty="0">
                          <a:solidFill>
                            <a:srgbClr val="2B2B2B"/>
                          </a:solidFill>
                          <a:effectLst/>
                          <a:latin typeface="Arial" panose="020B0604020202020204" pitchFamily="34" charset="0"/>
                          <a:ea typeface="Times New Roman" panose="02020603050405020304" pitchFamily="18" charset="0"/>
                          <a:cs typeface="Mangal"/>
                        </a:rPr>
                        <a:t>60</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12079283"/>
                  </a:ext>
                </a:extLst>
              </a:tr>
              <a:tr h="419682">
                <a:tc>
                  <a:txBody>
                    <a:bodyPr/>
                    <a:lstStyle/>
                    <a:p>
                      <a:pPr>
                        <a:lnSpc>
                          <a:spcPct val="107000"/>
                        </a:lnSpc>
                        <a:spcAft>
                          <a:spcPts val="0"/>
                        </a:spcAft>
                      </a:pPr>
                      <a:r>
                        <a:rPr lang="en-IN" sz="1800" dirty="0">
                          <a:solidFill>
                            <a:srgbClr val="2B2B2B"/>
                          </a:solidFill>
                          <a:effectLst/>
                          <a:latin typeface="Arial" panose="020B0604020202020204" pitchFamily="34" charset="0"/>
                          <a:ea typeface="Times New Roman" panose="02020603050405020304" pitchFamily="18" charset="0"/>
                          <a:cs typeface="Mangal"/>
                        </a:rPr>
                        <a:t>Waterway length with operational Cruise (km)</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US" sz="1800" dirty="0">
                          <a:solidFill>
                            <a:srgbClr val="2B2B2B"/>
                          </a:solidFill>
                          <a:effectLst/>
                          <a:latin typeface="Arial" panose="020B0604020202020204" pitchFamily="34" charset="0"/>
                          <a:ea typeface="Times New Roman" panose="02020603050405020304" pitchFamily="18" charset="0"/>
                          <a:cs typeface="Mangal"/>
                        </a:rPr>
                        <a:t>2096</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a:lnSpc>
                          <a:spcPct val="107000"/>
                        </a:lnSpc>
                        <a:spcAft>
                          <a:spcPts val="0"/>
                        </a:spcAft>
                      </a:pPr>
                      <a:r>
                        <a:rPr lang="en-IN" sz="1800" dirty="0">
                          <a:solidFill>
                            <a:srgbClr val="2B2B2B"/>
                          </a:solidFill>
                          <a:effectLst/>
                          <a:latin typeface="Arial" panose="020B0604020202020204" pitchFamily="34" charset="0"/>
                          <a:ea typeface="Times New Roman" panose="02020603050405020304" pitchFamily="18" charset="0"/>
                          <a:cs typeface="Mangal"/>
                        </a:rPr>
                        <a:t>5,265</a:t>
                      </a:r>
                      <a:endParaRPr lang="en-IN" sz="1800" dirty="0">
                        <a:effectLst/>
                        <a:latin typeface="Calibri" panose="020F0502020204030204" pitchFamily="34" charset="0"/>
                        <a:ea typeface="Calibri" panose="020F0502020204030204" pitchFamily="34" charset="0"/>
                        <a:cs typeface="Mangal"/>
                      </a:endParaRPr>
                    </a:p>
                  </a:txBody>
                  <a:tcPr marL="68580" marR="68580" marT="17780" marB="1778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29300068"/>
                  </a:ext>
                </a:extLst>
              </a:tr>
            </a:tbl>
          </a:graphicData>
        </a:graphic>
      </p:graphicFrame>
    </p:spTree>
    <p:extLst>
      <p:ext uri="{BB962C8B-B14F-4D97-AF65-F5344CB8AC3E}">
        <p14:creationId xmlns:p14="http://schemas.microsoft.com/office/powerpoint/2010/main" val="830902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iyi8mYDFH34hcZSlyKIV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2519</TotalTime>
  <Words>2435</Words>
  <Application>Microsoft Office PowerPoint</Application>
  <PresentationFormat>Widescreen</PresentationFormat>
  <Paragraphs>457</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Efforts to enhance Cruise Tourism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MUMBAI PORT AUTHORITY</vt:lpstr>
      <vt:lpstr>MORMUGAO CRUISE TERMINAL</vt:lpstr>
      <vt:lpstr>MORMUGAO CRUISE TERMINAL</vt:lpstr>
      <vt:lpstr>NEW MANGALORE PORT AUTHORITY</vt:lpstr>
      <vt:lpstr>NEW MANGALORE PORT AUTHORITY</vt:lpstr>
      <vt:lpstr>COCHIN PORT AUTHORITY</vt:lpstr>
      <vt:lpstr>CHENNAI PORT AUTHORITY</vt:lpstr>
      <vt:lpstr>VISAKHAPATNAM PORT AUTHORITY</vt:lpstr>
      <vt:lpstr>KOLKATA PORT AUTHORITY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 H</cp:lastModifiedBy>
  <cp:revision>281</cp:revision>
  <cp:lastPrinted>2023-02-22T06:08:39Z</cp:lastPrinted>
  <dcterms:created xsi:type="dcterms:W3CDTF">2019-09-26T05:59:12Z</dcterms:created>
  <dcterms:modified xsi:type="dcterms:W3CDTF">2023-03-28T11:38:31Z</dcterms:modified>
</cp:coreProperties>
</file>